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684" r:id="rId3"/>
    <p:sldId id="685" r:id="rId4"/>
    <p:sldId id="622" r:id="rId5"/>
    <p:sldId id="625" r:id="rId6"/>
    <p:sldId id="627" r:id="rId7"/>
    <p:sldId id="630" r:id="rId8"/>
    <p:sldId id="631" r:id="rId9"/>
    <p:sldId id="632" r:id="rId10"/>
    <p:sldId id="635" r:id="rId11"/>
    <p:sldId id="638" r:id="rId12"/>
    <p:sldId id="643" r:id="rId13"/>
    <p:sldId id="644" r:id="rId14"/>
    <p:sldId id="645" r:id="rId15"/>
    <p:sldId id="646" r:id="rId16"/>
    <p:sldId id="647" r:id="rId17"/>
    <p:sldId id="648" r:id="rId18"/>
    <p:sldId id="651" r:id="rId19"/>
    <p:sldId id="652" r:id="rId20"/>
    <p:sldId id="653" r:id="rId21"/>
    <p:sldId id="654" r:id="rId22"/>
    <p:sldId id="658" r:id="rId23"/>
    <p:sldId id="686" r:id="rId24"/>
  </p:sldIdLst>
  <p:sldSz cx="9144000" cy="6858000" type="screen4x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138"/>
    <a:srgbClr val="B61235"/>
    <a:srgbClr val="C91038"/>
    <a:srgbClr val="D5384B"/>
    <a:srgbClr val="E6C0C0"/>
    <a:srgbClr val="CA0F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71813" autoAdjust="0"/>
  </p:normalViewPr>
  <p:slideViewPr>
    <p:cSldViewPr snapToObjects="1">
      <p:cViewPr varScale="1">
        <p:scale>
          <a:sx n="64" d="100"/>
          <a:sy n="64" d="100"/>
        </p:scale>
        <p:origin x="193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5" d="100"/>
        <a:sy n="175" d="100"/>
      </p:scale>
      <p:origin x="0" y="42348"/>
    </p:cViewPr>
  </p:sorterViewPr>
  <p:notesViewPr>
    <p:cSldViewPr snapToObjects="1">
      <p:cViewPr varScale="1">
        <p:scale>
          <a:sx n="154" d="100"/>
          <a:sy n="154" d="100"/>
        </p:scale>
        <p:origin x="-5656" y="-10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0F31451B-C76E-4633-8F4D-AD49FE81BB58}" type="datetimeFigureOut">
              <a:rPr lang="tr-TR" smtClean="0"/>
              <a:t>29.04.2021</a:t>
            </a:fld>
            <a:endParaRPr lang="tr-TR"/>
          </a:p>
        </p:txBody>
      </p:sp>
      <p:sp>
        <p:nvSpPr>
          <p:cNvPr id="4" name="Footer Placeholder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35E85FA5-596E-4DF0-9325-D366C2F36762}" type="slidenum">
              <a:rPr lang="tr-TR" smtClean="0"/>
              <a:t>‹#›</a:t>
            </a:fld>
            <a:endParaRPr lang="tr-TR"/>
          </a:p>
        </p:txBody>
      </p:sp>
    </p:spTree>
    <p:extLst>
      <p:ext uri="{BB962C8B-B14F-4D97-AF65-F5344CB8AC3E}">
        <p14:creationId xmlns:p14="http://schemas.microsoft.com/office/powerpoint/2010/main" val="2242810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9E2282F1-35F4-CD47-95D5-92260EF532C4}" type="datetimeFigureOut">
              <a:rPr lang="en-US" smtClean="0"/>
              <a:pPr/>
              <a:t>4/29/2021</a:t>
            </a:fld>
            <a:endParaRPr lang="en-US" dirty="0"/>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54463692-3687-0149-AD17-1DEA064E53AE}" type="slidenum">
              <a:rPr lang="en-US" smtClean="0"/>
              <a:pPr/>
              <a:t>‹#›</a:t>
            </a:fld>
            <a:endParaRPr lang="en-US" dirty="0"/>
          </a:p>
        </p:txBody>
      </p:sp>
    </p:spTree>
    <p:extLst>
      <p:ext uri="{BB962C8B-B14F-4D97-AF65-F5344CB8AC3E}">
        <p14:creationId xmlns:p14="http://schemas.microsoft.com/office/powerpoint/2010/main" val="8603812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463692-3687-0149-AD17-1DEA064E53AE}" type="slidenum">
              <a:rPr lang="en-US" smtClean="0"/>
              <a:pPr/>
              <a:t>2</a:t>
            </a:fld>
            <a:endParaRPr lang="en-US" dirty="0"/>
          </a:p>
        </p:txBody>
      </p:sp>
    </p:spTree>
    <p:extLst>
      <p:ext uri="{BB962C8B-B14F-4D97-AF65-F5344CB8AC3E}">
        <p14:creationId xmlns:p14="http://schemas.microsoft.com/office/powerpoint/2010/main" val="2581523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463692-3687-0149-AD17-1DEA064E53AE}" type="slidenum">
              <a:rPr lang="en-US" smtClean="0"/>
              <a:pPr/>
              <a:t>3</a:t>
            </a:fld>
            <a:endParaRPr lang="en-US" dirty="0"/>
          </a:p>
        </p:txBody>
      </p:sp>
    </p:spTree>
    <p:extLst>
      <p:ext uri="{BB962C8B-B14F-4D97-AF65-F5344CB8AC3E}">
        <p14:creationId xmlns:p14="http://schemas.microsoft.com/office/powerpoint/2010/main" val="1422866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4463692-3687-0149-AD17-1DEA064E53AE}" type="slidenum">
              <a:rPr lang="en-US" smtClean="0"/>
              <a:pPr/>
              <a:t>8</a:t>
            </a:fld>
            <a:endParaRPr lang="en-US" dirty="0"/>
          </a:p>
        </p:txBody>
      </p:sp>
    </p:spTree>
    <p:extLst>
      <p:ext uri="{BB962C8B-B14F-4D97-AF65-F5344CB8AC3E}">
        <p14:creationId xmlns:p14="http://schemas.microsoft.com/office/powerpoint/2010/main" val="426539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1DB63C4-803A-164C-85DA-AEE8F066809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1DB63C4-803A-164C-85DA-AEE8F066809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1DB63C4-803A-164C-85DA-AEE8F066809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1DB63C4-803A-164C-85DA-AEE8F0668099}"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2900" y="6350756"/>
            <a:ext cx="838200" cy="224754"/>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709987"/>
            <a:ext cx="7772400" cy="1362075"/>
          </a:xfrm>
        </p:spPr>
        <p:txBody>
          <a:bodyPr anchor="t"/>
          <a:lstStyle>
            <a:lvl1pPr algn="l">
              <a:defRPr sz="4000" b="1" cap="all"/>
            </a:lvl1pPr>
          </a:lstStyle>
          <a:p>
            <a:r>
              <a:rPr lang="tr-TR" smtClean="0"/>
              <a:t>Click to edit Master title style</a:t>
            </a:r>
            <a:endParaRPr lang="en-US" dirty="0"/>
          </a:p>
        </p:txBody>
      </p:sp>
      <p:sp>
        <p:nvSpPr>
          <p:cNvPr id="3" name="Text Placeholder 2"/>
          <p:cNvSpPr>
            <a:spLocks noGrp="1"/>
          </p:cNvSpPr>
          <p:nvPr>
            <p:ph type="body" idx="1"/>
          </p:nvPr>
        </p:nvSpPr>
        <p:spPr>
          <a:xfrm>
            <a:off x="722313" y="2209800"/>
            <a:ext cx="7772400" cy="1500187"/>
          </a:xfrm>
        </p:spPr>
        <p:txBody>
          <a:bodyPr anchor="b"/>
          <a:lstStyle>
            <a:lvl1pPr marL="0" indent="0">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smtClean="0"/>
              <a:t>Click to edit Master text styles</a:t>
            </a:r>
          </a:p>
        </p:txBody>
      </p:sp>
      <p:sp>
        <p:nvSpPr>
          <p:cNvPr id="4" name="Date Placeholder 3"/>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1DB63C4-803A-164C-85DA-AEE8F066809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1DB63C4-803A-164C-85DA-AEE8F066809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1DB63C4-803A-164C-85DA-AEE8F066809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1DB63C4-803A-164C-85DA-AEE8F066809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1DB63C4-803A-164C-85DA-AEE8F066809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F8CE0CF-B780-E24A-AF88-402CA2DF098D}" type="datetimeFigureOut">
              <a:rPr lang="en-US" smtClean="0"/>
              <a:pPr/>
              <a:t>4/29/2021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1DB63C4-803A-164C-85DA-AEE8F066809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7085" y="762000"/>
            <a:ext cx="8229600" cy="60960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7200" y="1600200"/>
            <a:ext cx="8229600" cy="420846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04800" y="6264275"/>
            <a:ext cx="2133600" cy="365125"/>
          </a:xfrm>
          <a:prstGeom prst="rect">
            <a:avLst/>
          </a:prstGeom>
        </p:spPr>
        <p:txBody>
          <a:bodyPr vert="horz" lIns="91440" tIns="45720" rIns="91440" bIns="45720" rtlCol="0" anchor="ctr"/>
          <a:lstStyle>
            <a:lvl1pPr algn="l">
              <a:defRPr sz="1000" b="0" i="0">
                <a:solidFill>
                  <a:schemeClr val="tx1">
                    <a:tint val="75000"/>
                  </a:schemeClr>
                </a:solidFill>
                <a:latin typeface="Kelson Sans Light"/>
                <a:cs typeface="Kelson Sans Light"/>
              </a:defRPr>
            </a:lvl1pPr>
          </a:lstStyle>
          <a:p>
            <a:fld id="{3F8CE0CF-B780-E24A-AF88-402CA2DF098D}" type="datetimeFigureOut">
              <a:rPr lang="en-US" smtClean="0"/>
              <a:pPr/>
              <a:t>4/29/2021</a:t>
            </a:fld>
            <a:endParaRPr lang="en-US" dirty="0"/>
          </a:p>
        </p:txBody>
      </p:sp>
      <p:sp>
        <p:nvSpPr>
          <p:cNvPr id="6" name="Slide Number Placeholder 5"/>
          <p:cNvSpPr>
            <a:spLocks noGrp="1"/>
          </p:cNvSpPr>
          <p:nvPr>
            <p:ph type="sldNum" sz="quarter" idx="4"/>
          </p:nvPr>
        </p:nvSpPr>
        <p:spPr>
          <a:xfrm>
            <a:off x="6781800" y="58086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B63C4-803A-164C-85DA-AEE8F066809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457200" rtl="0" eaLnBrk="1" latinLnBrk="0" hangingPunct="1">
        <a:spcBef>
          <a:spcPct val="0"/>
        </a:spcBef>
        <a:buNone/>
        <a:defRPr sz="4400" b="0" i="0" kern="1200">
          <a:solidFill>
            <a:srgbClr val="D5384B"/>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800" b="0" i="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800" b="0" i="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b="0" i="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b="0" i="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defTabSz="914400" fontAlgn="base">
              <a:lnSpc>
                <a:spcPct val="90000"/>
              </a:lnSpc>
              <a:spcAft>
                <a:spcPct val="0"/>
              </a:spcAft>
            </a:pPr>
            <a:r>
              <a:rPr lang="en-US" altLang="tr-TR" sz="3000" b="1" dirty="0">
                <a:cs typeface="Tahoma" pitchFamily="34" charset="0"/>
              </a:rPr>
              <a:t>Erasmus+</a:t>
            </a:r>
            <a:r>
              <a:rPr lang="tr-TR" altLang="tr-TR" sz="3000" b="1" dirty="0">
                <a:cs typeface="Tahoma" pitchFamily="34" charset="0"/>
              </a:rPr>
              <a:t> Programı</a:t>
            </a:r>
            <a:br>
              <a:rPr lang="tr-TR" altLang="tr-TR" sz="3000" b="1" dirty="0">
                <a:cs typeface="Tahoma" pitchFamily="34" charset="0"/>
              </a:rPr>
            </a:br>
            <a:r>
              <a:rPr lang="tr-TR" altLang="tr-TR" sz="3000" b="1" dirty="0">
                <a:cs typeface="Tahoma" pitchFamily="34" charset="0"/>
              </a:rPr>
              <a:t>2021</a:t>
            </a:r>
            <a:endParaRPr lang="en-US" altLang="tr-TR" sz="3000" b="1" dirty="0">
              <a:cs typeface="Tahoma" pitchFamily="34" charset="0"/>
            </a:endParaRPr>
          </a:p>
        </p:txBody>
      </p:sp>
      <p:sp>
        <p:nvSpPr>
          <p:cNvPr id="3" name="Subtitle 2"/>
          <p:cNvSpPr>
            <a:spLocks noGrp="1"/>
          </p:cNvSpPr>
          <p:nvPr>
            <p:ph type="subTitle" idx="1"/>
          </p:nvPr>
        </p:nvSpPr>
        <p:spPr>
          <a:xfrm>
            <a:off x="76200" y="3886200"/>
            <a:ext cx="8915400" cy="1524000"/>
          </a:xfrm>
        </p:spPr>
        <p:txBody>
          <a:bodyPr>
            <a:noAutofit/>
          </a:bodyPr>
          <a:lstStyle/>
          <a:p>
            <a:pPr defTabSz="914400" fontAlgn="base">
              <a:lnSpc>
                <a:spcPct val="90000"/>
              </a:lnSpc>
              <a:spcBef>
                <a:spcPct val="0"/>
              </a:spcBef>
              <a:spcAft>
                <a:spcPct val="0"/>
              </a:spcAft>
            </a:pPr>
            <a:r>
              <a:rPr lang="en-US" altLang="tr-TR" sz="2800" b="1" dirty="0" err="1" smtClean="0">
                <a:cs typeface="Tahoma" pitchFamily="34" charset="0"/>
              </a:rPr>
              <a:t>Mesleki</a:t>
            </a:r>
            <a:r>
              <a:rPr lang="en-US" altLang="tr-TR" sz="2800" b="1" dirty="0" smtClean="0">
                <a:cs typeface="Tahoma" pitchFamily="34" charset="0"/>
              </a:rPr>
              <a:t> </a:t>
            </a:r>
            <a:r>
              <a:rPr lang="en-US" altLang="tr-TR" sz="2800" b="1" dirty="0" err="1" smtClean="0">
                <a:cs typeface="Tahoma" pitchFamily="34" charset="0"/>
              </a:rPr>
              <a:t>Eğitim</a:t>
            </a:r>
            <a:r>
              <a:rPr lang="tr-TR" altLang="tr-TR" sz="2800" b="1" dirty="0" smtClean="0">
                <a:cs typeface="Tahoma" pitchFamily="34" charset="0"/>
              </a:rPr>
              <a:t> Öğrenici ve Personel </a:t>
            </a:r>
            <a:r>
              <a:rPr lang="en-US" altLang="tr-TR" sz="2800" b="1" dirty="0" err="1" smtClean="0">
                <a:cs typeface="Tahoma" pitchFamily="34" charset="0"/>
              </a:rPr>
              <a:t>Hareketlili</a:t>
            </a:r>
            <a:r>
              <a:rPr lang="tr-TR" altLang="tr-TR" sz="2800" b="1" dirty="0" err="1" smtClean="0">
                <a:cs typeface="Tahoma" pitchFamily="34" charset="0"/>
              </a:rPr>
              <a:t>ği</a:t>
            </a:r>
            <a:endParaRPr lang="tr-TR" altLang="tr-TR" sz="2800" b="1" dirty="0" smtClean="0">
              <a:cs typeface="Tahoma" pitchFamily="34" charset="0"/>
            </a:endParaRPr>
          </a:p>
          <a:p>
            <a:pPr defTabSz="914400" fontAlgn="base">
              <a:lnSpc>
                <a:spcPct val="90000"/>
              </a:lnSpc>
              <a:spcBef>
                <a:spcPct val="0"/>
              </a:spcBef>
              <a:spcAft>
                <a:spcPct val="0"/>
              </a:spcAft>
            </a:pPr>
            <a:r>
              <a:rPr lang="tr-TR" altLang="tr-TR" sz="2800" b="1" dirty="0" smtClean="0">
                <a:cs typeface="Tahoma" pitchFamily="34" charset="0"/>
              </a:rPr>
              <a:t>Akredite Projeler </a:t>
            </a:r>
          </a:p>
          <a:p>
            <a:pPr defTabSz="914400" fontAlgn="base">
              <a:lnSpc>
                <a:spcPct val="90000"/>
              </a:lnSpc>
              <a:spcBef>
                <a:spcPct val="0"/>
              </a:spcBef>
              <a:spcAft>
                <a:spcPct val="0"/>
              </a:spcAft>
            </a:pPr>
            <a:r>
              <a:rPr lang="tr-TR" altLang="tr-TR" sz="2800" b="1" dirty="0" smtClean="0">
                <a:cs typeface="Tahoma" pitchFamily="34" charset="0"/>
              </a:rPr>
              <a:t>KA121-VET</a:t>
            </a:r>
            <a:endParaRPr lang="en-US" altLang="tr-TR" sz="2800" b="1" dirty="0">
              <a:cs typeface="Tahoma" pitchFamily="34" charset="0"/>
            </a:endParaRPr>
          </a:p>
        </p:txBody>
      </p:sp>
      <p:sp>
        <p:nvSpPr>
          <p:cNvPr id="4" name="Subtitle 2"/>
          <p:cNvSpPr txBox="1">
            <a:spLocks/>
          </p:cNvSpPr>
          <p:nvPr/>
        </p:nvSpPr>
        <p:spPr>
          <a:xfrm>
            <a:off x="1371600" y="5105400"/>
            <a:ext cx="6400800" cy="457200"/>
          </a:xfrm>
          <a:prstGeom prst="rect">
            <a:avLst/>
          </a:prstGeom>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schemeClr val="bg1"/>
              </a:solidFill>
              <a:effectLst/>
              <a:uLnTx/>
              <a:uFillTx/>
              <a:latin typeface="Arial"/>
              <a:ea typeface="+mn-ea"/>
              <a:cs typeface="Arial"/>
            </a:endParaRPr>
          </a:p>
        </p:txBody>
      </p:sp>
      <p:pic>
        <p:nvPicPr>
          <p:cNvPr id="5" name="Resim 4"/>
          <p:cNvPicPr>
            <a:picLocks noChangeAspect="1"/>
          </p:cNvPicPr>
          <p:nvPr/>
        </p:nvPicPr>
        <p:blipFill>
          <a:blip r:embed="rId2"/>
          <a:stretch>
            <a:fillRect/>
          </a:stretch>
        </p:blipFill>
        <p:spPr>
          <a:xfrm>
            <a:off x="609599" y="381000"/>
            <a:ext cx="1820917" cy="838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828800"/>
            <a:ext cx="8067085" cy="838200"/>
          </a:xfrm>
        </p:spPr>
        <p:txBody>
          <a:bodyPr>
            <a:noAutofit/>
          </a:bodyPr>
          <a:lstStyle/>
          <a:p>
            <a:r>
              <a:rPr lang="en-US" sz="2800" dirty="0" err="1" smtClean="0">
                <a:solidFill>
                  <a:srgbClr val="C00000"/>
                </a:solidFill>
              </a:rPr>
              <a:t>Proje</a:t>
            </a:r>
            <a:r>
              <a:rPr lang="en-US" sz="2800" dirty="0" smtClean="0">
                <a:solidFill>
                  <a:srgbClr val="C00000"/>
                </a:solidFill>
              </a:rPr>
              <a:t> </a:t>
            </a:r>
            <a:r>
              <a:rPr lang="tr-TR" sz="2800" dirty="0" smtClean="0">
                <a:solidFill>
                  <a:srgbClr val="C00000"/>
                </a:solidFill>
              </a:rPr>
              <a:t>Hazırlığı</a:t>
            </a:r>
            <a:endParaRPr lang="tr-TR" sz="2800" dirty="0">
              <a:solidFill>
                <a:srgbClr val="C00000"/>
              </a:solidFill>
            </a:endParaRPr>
          </a:p>
        </p:txBody>
      </p:sp>
      <p:sp>
        <p:nvSpPr>
          <p:cNvPr id="3" name="Content Placeholder 2"/>
          <p:cNvSpPr>
            <a:spLocks noGrp="1"/>
          </p:cNvSpPr>
          <p:nvPr>
            <p:ph idx="1"/>
          </p:nvPr>
        </p:nvSpPr>
        <p:spPr>
          <a:xfrm>
            <a:off x="304800" y="2819400"/>
            <a:ext cx="8229600" cy="2760662"/>
          </a:xfrm>
        </p:spPr>
        <p:txBody>
          <a:bodyPr>
            <a:normAutofit/>
          </a:bodyPr>
          <a:lstStyle/>
          <a:p>
            <a:pPr algn="just"/>
            <a:r>
              <a:rPr lang="tr-TR" sz="2200" dirty="0"/>
              <a:t>Başvuran kuruluş, </a:t>
            </a:r>
            <a:r>
              <a:rPr lang="tr-TR" sz="2200" dirty="0" smtClean="0"/>
              <a:t>KA121 projesinin </a:t>
            </a:r>
            <a:r>
              <a:rPr lang="tr-TR" sz="2200" dirty="0"/>
              <a:t>kilit aktörüdür. </a:t>
            </a:r>
            <a:r>
              <a:rPr lang="tr-TR" sz="2200" dirty="0" smtClean="0"/>
              <a:t>Başvuru </a:t>
            </a:r>
            <a:r>
              <a:rPr lang="tr-TR" sz="2200" dirty="0"/>
              <a:t>sahibi başvuruyu hazırlar ve sunar, </a:t>
            </a:r>
            <a:r>
              <a:rPr lang="tr-TR" sz="2200" dirty="0" smtClean="0"/>
              <a:t>hibe sözleşmesi</a:t>
            </a:r>
            <a:r>
              <a:rPr lang="en-US" sz="2200" dirty="0" smtClean="0"/>
              <a:t> </a:t>
            </a:r>
            <a:r>
              <a:rPr lang="tr-TR" sz="2200" dirty="0" smtClean="0"/>
              <a:t>imzalar, </a:t>
            </a:r>
            <a:r>
              <a:rPr lang="tr-TR" sz="2200" dirty="0"/>
              <a:t>hareketlilik faaliyetlerini uygular ve Ulusal </a:t>
            </a:r>
            <a:r>
              <a:rPr lang="tr-TR" sz="2200" dirty="0" smtClean="0"/>
              <a:t>Ajansa </a:t>
            </a:r>
            <a:r>
              <a:rPr lang="tr-TR" sz="2200" dirty="0"/>
              <a:t>rapor verir. Başvuru </a:t>
            </a:r>
            <a:r>
              <a:rPr lang="tr-TR" sz="2200" dirty="0" smtClean="0"/>
              <a:t>süreci </a:t>
            </a:r>
            <a:r>
              <a:rPr lang="tr-TR" sz="2200" u="sng" dirty="0" smtClean="0"/>
              <a:t>başvuran </a:t>
            </a:r>
            <a:r>
              <a:rPr lang="tr-TR" sz="2200" u="sng" dirty="0"/>
              <a:t>kuruluşun ihtiyaçlarına ve planlarına </a:t>
            </a:r>
            <a:r>
              <a:rPr lang="tr-TR" sz="2200" dirty="0"/>
              <a:t>odaklanır.</a:t>
            </a:r>
          </a:p>
          <a:p>
            <a:endParaRPr lang="tr-TR" sz="2400" dirty="0"/>
          </a:p>
        </p:txBody>
      </p:sp>
      <p:pic>
        <p:nvPicPr>
          <p:cNvPr id="4" name="Resim 3"/>
          <p:cNvPicPr>
            <a:picLocks noChangeAspect="1"/>
          </p:cNvPicPr>
          <p:nvPr/>
        </p:nvPicPr>
        <p:blipFill>
          <a:blip r:embed="rId2"/>
          <a:stretch>
            <a:fillRect/>
          </a:stretch>
        </p:blipFill>
        <p:spPr>
          <a:xfrm>
            <a:off x="838199" y="345141"/>
            <a:ext cx="1733281" cy="797859"/>
          </a:xfrm>
          <a:prstGeom prst="rect">
            <a:avLst/>
          </a:prstGeom>
        </p:spPr>
      </p:pic>
    </p:spTree>
    <p:extLst>
      <p:ext uri="{BB962C8B-B14F-4D97-AF65-F5344CB8AC3E}">
        <p14:creationId xmlns:p14="http://schemas.microsoft.com/office/powerpoint/2010/main" val="3283918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800"/>
            <a:ext cx="8229600" cy="914400"/>
          </a:xfrm>
        </p:spPr>
        <p:txBody>
          <a:bodyPr>
            <a:noAutofit/>
          </a:bodyPr>
          <a:lstStyle/>
          <a:p>
            <a:r>
              <a:rPr lang="en-US" sz="2800" dirty="0" err="1">
                <a:solidFill>
                  <a:srgbClr val="C00000"/>
                </a:solidFill>
              </a:rPr>
              <a:t>Proje</a:t>
            </a:r>
            <a:r>
              <a:rPr lang="en-US" sz="2800" dirty="0">
                <a:solidFill>
                  <a:srgbClr val="C00000"/>
                </a:solidFill>
              </a:rPr>
              <a:t> </a:t>
            </a:r>
            <a:r>
              <a:rPr lang="tr-TR" sz="2800" dirty="0" smtClean="0">
                <a:solidFill>
                  <a:srgbClr val="C00000"/>
                </a:solidFill>
              </a:rPr>
              <a:t>Hazırlığı</a:t>
            </a:r>
            <a:endParaRPr lang="tr-TR" sz="2800" dirty="0">
              <a:solidFill>
                <a:srgbClr val="C00000"/>
              </a:solidFill>
            </a:endParaRPr>
          </a:p>
        </p:txBody>
      </p:sp>
      <p:sp>
        <p:nvSpPr>
          <p:cNvPr id="3" name="Content Placeholder 2"/>
          <p:cNvSpPr>
            <a:spLocks noGrp="1"/>
          </p:cNvSpPr>
          <p:nvPr>
            <p:ph idx="1"/>
          </p:nvPr>
        </p:nvSpPr>
        <p:spPr>
          <a:xfrm>
            <a:off x="381000" y="2743200"/>
            <a:ext cx="8229600" cy="2836862"/>
          </a:xfrm>
        </p:spPr>
        <p:txBody>
          <a:bodyPr>
            <a:normAutofit/>
          </a:bodyPr>
          <a:lstStyle/>
          <a:p>
            <a:pPr algn="just"/>
            <a:r>
              <a:rPr lang="en-US" sz="2400" dirty="0" err="1" smtClean="0"/>
              <a:t>Dahil</a:t>
            </a:r>
            <a:r>
              <a:rPr lang="en-US" sz="2400" dirty="0" smtClean="0"/>
              <a:t> </a:t>
            </a:r>
            <a:r>
              <a:rPr lang="en-US" sz="2400" dirty="0" err="1" smtClean="0"/>
              <a:t>etme</a:t>
            </a:r>
            <a:r>
              <a:rPr lang="tr-TR" sz="2400" dirty="0" smtClean="0"/>
              <a:t> </a:t>
            </a:r>
            <a:r>
              <a:rPr lang="tr-TR" sz="2400" dirty="0"/>
              <a:t>ve çeşitlilik</a:t>
            </a:r>
          </a:p>
          <a:p>
            <a:pPr algn="just"/>
            <a:r>
              <a:rPr lang="tr-TR" sz="2400" dirty="0"/>
              <a:t>Çevresel açıdan sürdürülebilir ve sorumlu </a:t>
            </a:r>
            <a:r>
              <a:rPr lang="tr-TR" sz="2400" dirty="0" smtClean="0"/>
              <a:t>uygulamalar</a:t>
            </a:r>
            <a:endParaRPr lang="en-US" sz="2400" dirty="0" smtClean="0"/>
          </a:p>
          <a:p>
            <a:pPr algn="just"/>
            <a:r>
              <a:rPr lang="tr-TR" sz="2400" dirty="0"/>
              <a:t>Eğitim ve öğretimde dijital geçiş</a:t>
            </a:r>
          </a:p>
          <a:p>
            <a:endParaRPr lang="tr-TR" sz="2400" dirty="0"/>
          </a:p>
        </p:txBody>
      </p:sp>
      <p:pic>
        <p:nvPicPr>
          <p:cNvPr id="4" name="Resim 3"/>
          <p:cNvPicPr>
            <a:picLocks noChangeAspect="1"/>
          </p:cNvPicPr>
          <p:nvPr/>
        </p:nvPicPr>
        <p:blipFill>
          <a:blip r:embed="rId2"/>
          <a:stretch>
            <a:fillRect/>
          </a:stretch>
        </p:blipFill>
        <p:spPr>
          <a:xfrm>
            <a:off x="1143000" y="264458"/>
            <a:ext cx="1908554" cy="878541"/>
          </a:xfrm>
          <a:prstGeom prst="rect">
            <a:avLst/>
          </a:prstGeom>
        </p:spPr>
      </p:pic>
    </p:spTree>
    <p:extLst>
      <p:ext uri="{BB962C8B-B14F-4D97-AF65-F5344CB8AC3E}">
        <p14:creationId xmlns:p14="http://schemas.microsoft.com/office/powerpoint/2010/main" val="1185334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95400"/>
            <a:ext cx="8229600" cy="990600"/>
          </a:xfrm>
        </p:spPr>
        <p:txBody>
          <a:bodyPr>
            <a:normAutofit/>
          </a:bodyPr>
          <a:lstStyle/>
          <a:p>
            <a:r>
              <a:rPr lang="en-US" sz="3000" dirty="0" err="1" smtClean="0">
                <a:solidFill>
                  <a:srgbClr val="C00000"/>
                </a:solidFill>
              </a:rPr>
              <a:t>Faaliyetler</a:t>
            </a:r>
            <a:r>
              <a:rPr lang="en-US" sz="3000" dirty="0" smtClean="0">
                <a:solidFill>
                  <a:srgbClr val="C00000"/>
                </a:solidFill>
              </a:rPr>
              <a:t> </a:t>
            </a:r>
            <a:r>
              <a:rPr lang="tr-TR" sz="3000" dirty="0" smtClean="0">
                <a:solidFill>
                  <a:srgbClr val="C00000"/>
                </a:solidFill>
              </a:rPr>
              <a:t>(</a:t>
            </a:r>
            <a:r>
              <a:rPr lang="tr-TR" sz="3000" dirty="0" err="1" smtClean="0">
                <a:solidFill>
                  <a:srgbClr val="C00000"/>
                </a:solidFill>
              </a:rPr>
              <a:t>Activities</a:t>
            </a:r>
            <a:r>
              <a:rPr lang="tr-TR" sz="3000" dirty="0" smtClean="0">
                <a:solidFill>
                  <a:srgbClr val="C00000"/>
                </a:solidFill>
              </a:rPr>
              <a:t>)</a:t>
            </a:r>
            <a:endParaRPr lang="tr-TR" sz="3000" dirty="0">
              <a:solidFill>
                <a:srgbClr val="C00000"/>
              </a:solidFill>
            </a:endParaRPr>
          </a:p>
        </p:txBody>
      </p:sp>
      <p:sp>
        <p:nvSpPr>
          <p:cNvPr id="3" name="Content Placeholder 2"/>
          <p:cNvSpPr>
            <a:spLocks noGrp="1"/>
          </p:cNvSpPr>
          <p:nvPr>
            <p:ph idx="1"/>
          </p:nvPr>
        </p:nvSpPr>
        <p:spPr>
          <a:xfrm>
            <a:off x="457200" y="1981200"/>
            <a:ext cx="8229600" cy="3294062"/>
          </a:xfrm>
        </p:spPr>
        <p:txBody>
          <a:bodyPr/>
          <a:lstStyle/>
          <a:p>
            <a:pPr marL="0" indent="0" algn="just">
              <a:buNone/>
            </a:pPr>
            <a:endParaRPr lang="en-US" b="1" dirty="0" smtClean="0"/>
          </a:p>
          <a:p>
            <a:pPr marL="111125" lvl="1" indent="0" algn="just"/>
            <a:r>
              <a:rPr lang="tr-TR" sz="2400" dirty="0" smtClean="0"/>
              <a:t> Personel </a:t>
            </a:r>
            <a:r>
              <a:rPr lang="tr-TR" sz="2400" dirty="0"/>
              <a:t>Hareketliliği</a:t>
            </a:r>
          </a:p>
          <a:p>
            <a:pPr marL="111125" lvl="1" indent="0" algn="just"/>
            <a:r>
              <a:rPr lang="tr-TR" sz="2400" dirty="0" smtClean="0"/>
              <a:t> Öğrenici </a:t>
            </a:r>
            <a:r>
              <a:rPr lang="tr-TR" sz="2400" dirty="0"/>
              <a:t>Hareketliliği</a:t>
            </a:r>
          </a:p>
          <a:p>
            <a:pPr marL="111125" lvl="1" indent="0" algn="just"/>
            <a:r>
              <a:rPr lang="tr-TR" sz="2400" dirty="0" smtClean="0"/>
              <a:t> Diğer Faaliyetler</a:t>
            </a:r>
          </a:p>
          <a:p>
            <a:pPr marL="0" indent="0"/>
            <a:endParaRPr lang="tr-TR" sz="2400" b="1" dirty="0"/>
          </a:p>
          <a:p>
            <a:pPr marL="0" indent="0" algn="just">
              <a:buNone/>
            </a:pPr>
            <a:r>
              <a:rPr lang="tr-TR" i="1" dirty="0" smtClean="0"/>
              <a:t>Herhangi </a:t>
            </a:r>
            <a:r>
              <a:rPr lang="tr-TR" i="1" dirty="0"/>
              <a:t>bir faaliyet için, dezavantajlı katılımcılara,  reşit olmayanlara veya gözetim gerektiren genç yetişkinlere eşlik eden refakatçilere destek sağlanabilir. Refakatçiler, faaliyet süresinin tamamı veya bir kısmı için desteklenebilir.</a:t>
            </a:r>
          </a:p>
          <a:p>
            <a:endParaRPr lang="tr-TR" dirty="0"/>
          </a:p>
        </p:txBody>
      </p:sp>
      <p:pic>
        <p:nvPicPr>
          <p:cNvPr id="4" name="Resim 3"/>
          <p:cNvPicPr>
            <a:picLocks noChangeAspect="1"/>
          </p:cNvPicPr>
          <p:nvPr/>
        </p:nvPicPr>
        <p:blipFill>
          <a:blip r:embed="rId2"/>
          <a:stretch>
            <a:fillRect/>
          </a:stretch>
        </p:blipFill>
        <p:spPr>
          <a:xfrm>
            <a:off x="609600" y="268941"/>
            <a:ext cx="1688738" cy="774259"/>
          </a:xfrm>
          <a:prstGeom prst="rect">
            <a:avLst/>
          </a:prstGeom>
        </p:spPr>
      </p:pic>
    </p:spTree>
    <p:extLst>
      <p:ext uri="{BB962C8B-B14F-4D97-AF65-F5344CB8AC3E}">
        <p14:creationId xmlns:p14="http://schemas.microsoft.com/office/powerpoint/2010/main" val="864713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898" y="228600"/>
            <a:ext cx="8229600" cy="609600"/>
          </a:xfrm>
        </p:spPr>
        <p:txBody>
          <a:bodyPr>
            <a:normAutofit/>
          </a:bodyPr>
          <a:lstStyle/>
          <a:p>
            <a:r>
              <a:rPr lang="en-US" sz="2800" dirty="0" err="1">
                <a:solidFill>
                  <a:srgbClr val="C00000"/>
                </a:solidFill>
              </a:rPr>
              <a:t>Faaliyetler</a:t>
            </a:r>
            <a:r>
              <a:rPr lang="en-US" sz="2800" dirty="0">
                <a:solidFill>
                  <a:srgbClr val="C00000"/>
                </a:solidFill>
              </a:rPr>
              <a:t> </a:t>
            </a:r>
            <a:r>
              <a:rPr lang="tr-TR" sz="2800" dirty="0">
                <a:solidFill>
                  <a:srgbClr val="C00000"/>
                </a:solidFill>
              </a:rPr>
              <a:t>(</a:t>
            </a:r>
            <a:r>
              <a:rPr lang="tr-TR" sz="2800" dirty="0" err="1">
                <a:solidFill>
                  <a:srgbClr val="C00000"/>
                </a:solidFill>
              </a:rPr>
              <a:t>Activities</a:t>
            </a:r>
            <a:r>
              <a:rPr lang="tr-TR" sz="2800" dirty="0">
                <a:solidFill>
                  <a:srgbClr val="C00000"/>
                </a:solidFill>
              </a:rPr>
              <a:t>)</a:t>
            </a:r>
          </a:p>
        </p:txBody>
      </p:sp>
      <p:sp>
        <p:nvSpPr>
          <p:cNvPr id="3" name="Content Placeholder 2"/>
          <p:cNvSpPr>
            <a:spLocks noGrp="1"/>
          </p:cNvSpPr>
          <p:nvPr>
            <p:ph idx="1"/>
          </p:nvPr>
        </p:nvSpPr>
        <p:spPr>
          <a:xfrm>
            <a:off x="457200" y="1066800"/>
            <a:ext cx="8229600" cy="4741862"/>
          </a:xfrm>
        </p:spPr>
        <p:txBody>
          <a:bodyPr>
            <a:normAutofit/>
          </a:bodyPr>
          <a:lstStyle/>
          <a:p>
            <a:pPr marL="0" indent="0" algn="just">
              <a:buNone/>
            </a:pPr>
            <a:r>
              <a:rPr lang="tr-TR" sz="2000" b="1" dirty="0"/>
              <a:t>Personel </a:t>
            </a:r>
            <a:r>
              <a:rPr lang="tr-TR" sz="2000" b="1" dirty="0" smtClean="0"/>
              <a:t>(</a:t>
            </a:r>
            <a:r>
              <a:rPr lang="tr-TR" sz="2000" b="1" dirty="0" err="1" smtClean="0"/>
              <a:t>staff</a:t>
            </a:r>
            <a:r>
              <a:rPr lang="tr-TR" sz="2000" b="1" dirty="0" smtClean="0"/>
              <a:t>) Hareketliliği</a:t>
            </a:r>
            <a:endParaRPr lang="tr-TR" sz="2000" dirty="0"/>
          </a:p>
          <a:p>
            <a:pPr lvl="1" algn="just"/>
            <a:r>
              <a:rPr lang="tr-TR" sz="2000" dirty="0"/>
              <a:t>İşbaşında </a:t>
            </a:r>
            <a:r>
              <a:rPr lang="tr-TR" sz="2000" dirty="0" smtClean="0"/>
              <a:t>öğrenme (</a:t>
            </a:r>
            <a:r>
              <a:rPr lang="tr-TR" sz="2000" dirty="0" err="1"/>
              <a:t>j</a:t>
            </a:r>
            <a:r>
              <a:rPr lang="tr-TR" sz="2000" dirty="0" err="1" smtClean="0"/>
              <a:t>ob</a:t>
            </a:r>
            <a:r>
              <a:rPr lang="tr-TR" sz="2000" dirty="0" smtClean="0"/>
              <a:t> </a:t>
            </a:r>
            <a:r>
              <a:rPr lang="tr-TR" sz="2000" dirty="0" err="1" smtClean="0"/>
              <a:t>shadowing</a:t>
            </a:r>
            <a:r>
              <a:rPr lang="tr-TR" sz="2000" dirty="0"/>
              <a:t>) </a:t>
            </a:r>
            <a:r>
              <a:rPr lang="tr-TR" sz="2000" dirty="0" smtClean="0"/>
              <a:t>(</a:t>
            </a:r>
            <a:r>
              <a:rPr lang="tr-TR" sz="2000" dirty="0"/>
              <a:t>2-60 gün)</a:t>
            </a:r>
          </a:p>
          <a:p>
            <a:pPr lvl="1" algn="just"/>
            <a:r>
              <a:rPr lang="tr-TR" sz="2000" dirty="0"/>
              <a:t>Öğretmenlik ve eğitmenlik </a:t>
            </a:r>
            <a:r>
              <a:rPr lang="tr-TR" sz="2000" dirty="0" smtClean="0"/>
              <a:t>görevlendirmeleri (</a:t>
            </a:r>
            <a:r>
              <a:rPr lang="tr-TR" sz="2000" dirty="0"/>
              <a:t>2-365 gün)</a:t>
            </a:r>
          </a:p>
          <a:p>
            <a:pPr lvl="1" algn="just"/>
            <a:r>
              <a:rPr lang="tr-TR" sz="2000" dirty="0" smtClean="0"/>
              <a:t>Kurslar ve eğitim </a:t>
            </a:r>
            <a:r>
              <a:rPr lang="tr-TR" sz="2000" dirty="0"/>
              <a:t>(2-30 gün)</a:t>
            </a:r>
          </a:p>
          <a:p>
            <a:pPr marL="0" indent="0" algn="just">
              <a:buNone/>
            </a:pPr>
            <a:r>
              <a:rPr lang="tr-TR" sz="2000" b="1" dirty="0" smtClean="0"/>
              <a:t>Öğrenici (</a:t>
            </a:r>
            <a:r>
              <a:rPr lang="tr-TR" sz="2000" b="1" dirty="0" err="1" smtClean="0"/>
              <a:t>learner</a:t>
            </a:r>
            <a:r>
              <a:rPr lang="tr-TR" sz="2000" b="1" dirty="0" smtClean="0"/>
              <a:t>) </a:t>
            </a:r>
            <a:r>
              <a:rPr lang="tr-TR" sz="2000" b="1" dirty="0"/>
              <a:t>Hareketliliği</a:t>
            </a:r>
            <a:endParaRPr lang="tr-TR" sz="2000" dirty="0"/>
          </a:p>
          <a:p>
            <a:pPr lvl="1" algn="just"/>
            <a:r>
              <a:rPr lang="tr-TR" sz="2000" dirty="0"/>
              <a:t>Kısa </a:t>
            </a:r>
            <a:r>
              <a:rPr lang="tr-TR" sz="2000" dirty="0" smtClean="0"/>
              <a:t>dönem öğrenici hareketliliği (</a:t>
            </a:r>
            <a:r>
              <a:rPr lang="tr-TR" sz="2000" dirty="0"/>
              <a:t>10-89 gün)</a:t>
            </a:r>
          </a:p>
          <a:p>
            <a:pPr lvl="1" algn="just"/>
            <a:r>
              <a:rPr lang="tr-TR" sz="2000" dirty="0"/>
              <a:t>Uzun </a:t>
            </a:r>
            <a:r>
              <a:rPr lang="tr-TR" sz="2000" dirty="0" smtClean="0"/>
              <a:t>dönem öğrenici hareketliliği </a:t>
            </a:r>
            <a:r>
              <a:rPr lang="tr-TR" sz="2000" dirty="0"/>
              <a:t>(</a:t>
            </a:r>
            <a:r>
              <a:rPr lang="tr-TR" sz="2000" dirty="0" err="1"/>
              <a:t>ErasmusPro</a:t>
            </a:r>
            <a:r>
              <a:rPr lang="tr-TR" sz="2000" dirty="0"/>
              <a:t>) (90-365 gün)</a:t>
            </a:r>
          </a:p>
          <a:p>
            <a:pPr lvl="1" algn="just"/>
            <a:r>
              <a:rPr lang="tr-TR" sz="2000" dirty="0" smtClean="0"/>
              <a:t>Beceri yarışmalarına katılım (1-10 </a:t>
            </a:r>
            <a:r>
              <a:rPr lang="tr-TR" sz="2000" dirty="0"/>
              <a:t>gün)</a:t>
            </a:r>
          </a:p>
          <a:p>
            <a:pPr marL="0" indent="0" algn="just">
              <a:buNone/>
            </a:pPr>
            <a:r>
              <a:rPr lang="tr-TR" sz="2000" b="1" dirty="0"/>
              <a:t>Diğer Faaliyetler</a:t>
            </a:r>
            <a:endParaRPr lang="tr-TR" sz="2000" dirty="0"/>
          </a:p>
          <a:p>
            <a:pPr lvl="1" algn="just"/>
            <a:r>
              <a:rPr lang="tr-TR" sz="2000" dirty="0" smtClean="0"/>
              <a:t>Uzmanların davet edilmesi (2-60 </a:t>
            </a:r>
            <a:r>
              <a:rPr lang="tr-TR" sz="2000" dirty="0"/>
              <a:t>gün</a:t>
            </a:r>
            <a:r>
              <a:rPr lang="tr-TR" sz="2000" dirty="0" smtClean="0"/>
              <a:t>)</a:t>
            </a:r>
            <a:r>
              <a:rPr lang="en-US" sz="2000" dirty="0" smtClean="0"/>
              <a:t> </a:t>
            </a:r>
            <a:endParaRPr lang="tr-TR" sz="2000" dirty="0"/>
          </a:p>
          <a:p>
            <a:pPr lvl="1" algn="just"/>
            <a:r>
              <a:rPr lang="tr-TR" sz="2000" dirty="0"/>
              <a:t>Öğretmen ve </a:t>
            </a:r>
            <a:r>
              <a:rPr lang="tr-TR" sz="2000" dirty="0" smtClean="0"/>
              <a:t>eğitmen eğitimine ev sahipliği yapma</a:t>
            </a:r>
            <a:r>
              <a:rPr lang="en-US" sz="2000" dirty="0" smtClean="0"/>
              <a:t> </a:t>
            </a:r>
            <a:r>
              <a:rPr lang="tr-TR" sz="2000" dirty="0" smtClean="0"/>
              <a:t>(</a:t>
            </a:r>
            <a:r>
              <a:rPr lang="en-US" sz="2000" dirty="0" smtClean="0"/>
              <a:t>10</a:t>
            </a:r>
            <a:r>
              <a:rPr lang="tr-TR" sz="2000" dirty="0" smtClean="0"/>
              <a:t>-</a:t>
            </a:r>
            <a:r>
              <a:rPr lang="en-US" sz="2000" dirty="0" smtClean="0"/>
              <a:t>365</a:t>
            </a:r>
            <a:r>
              <a:rPr lang="tr-TR" sz="2000" dirty="0" smtClean="0"/>
              <a:t> </a:t>
            </a:r>
            <a:r>
              <a:rPr lang="tr-TR" sz="2000" dirty="0"/>
              <a:t>gün</a:t>
            </a:r>
            <a:r>
              <a:rPr lang="tr-TR" sz="2000" dirty="0" smtClean="0"/>
              <a:t>)</a:t>
            </a:r>
            <a:endParaRPr lang="tr-TR" sz="2000" dirty="0"/>
          </a:p>
          <a:p>
            <a:pPr lvl="1" algn="just"/>
            <a:r>
              <a:rPr lang="tr-TR" sz="2000" dirty="0"/>
              <a:t>Hazırlık </a:t>
            </a:r>
            <a:r>
              <a:rPr lang="tr-TR" sz="2000" dirty="0" smtClean="0"/>
              <a:t>ziyaretleri</a:t>
            </a:r>
            <a:endParaRPr lang="tr-TR" sz="2000" dirty="0"/>
          </a:p>
          <a:p>
            <a:endParaRPr lang="tr-TR" dirty="0"/>
          </a:p>
        </p:txBody>
      </p:sp>
    </p:spTree>
    <p:extLst>
      <p:ext uri="{BB962C8B-B14F-4D97-AF65-F5344CB8AC3E}">
        <p14:creationId xmlns:p14="http://schemas.microsoft.com/office/powerpoint/2010/main" val="3340737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a:bodyPr>
          <a:lstStyle/>
          <a:p>
            <a:r>
              <a:rPr lang="tr-TR" sz="2800" dirty="0" smtClean="0">
                <a:solidFill>
                  <a:srgbClr val="C00000"/>
                </a:solidFill>
              </a:rPr>
              <a:t>Personel (</a:t>
            </a:r>
            <a:r>
              <a:rPr lang="tr-TR" sz="2800" dirty="0" err="1" smtClean="0">
                <a:solidFill>
                  <a:srgbClr val="C00000"/>
                </a:solidFill>
              </a:rPr>
              <a:t>staff</a:t>
            </a:r>
            <a:r>
              <a:rPr lang="tr-TR" sz="2800" dirty="0" smtClean="0">
                <a:solidFill>
                  <a:srgbClr val="C00000"/>
                </a:solidFill>
              </a:rPr>
              <a:t>) Hareketliliği</a:t>
            </a:r>
            <a:endParaRPr lang="tr-TR" sz="2800" dirty="0">
              <a:solidFill>
                <a:srgbClr val="C00000"/>
              </a:solidFill>
            </a:endParaRPr>
          </a:p>
        </p:txBody>
      </p:sp>
      <p:sp>
        <p:nvSpPr>
          <p:cNvPr id="3" name="Content Placeholder 2"/>
          <p:cNvSpPr>
            <a:spLocks noGrp="1"/>
          </p:cNvSpPr>
          <p:nvPr>
            <p:ph idx="1"/>
          </p:nvPr>
        </p:nvSpPr>
        <p:spPr>
          <a:xfrm>
            <a:off x="457200" y="1066800"/>
            <a:ext cx="8229600" cy="4741862"/>
          </a:xfrm>
        </p:spPr>
        <p:txBody>
          <a:bodyPr>
            <a:normAutofit/>
          </a:bodyPr>
          <a:lstStyle/>
          <a:p>
            <a:pPr marL="0" indent="0" algn="just">
              <a:buNone/>
            </a:pPr>
            <a:r>
              <a:rPr lang="tr-TR" sz="2000" b="1" dirty="0" smtClean="0"/>
              <a:t>Uygun Faaliyetler</a:t>
            </a:r>
          </a:p>
          <a:p>
            <a:pPr marL="0" indent="0" algn="just">
              <a:buNone/>
            </a:pPr>
            <a:endParaRPr lang="tr-TR" sz="2000" dirty="0"/>
          </a:p>
          <a:p>
            <a:pPr lvl="0" algn="just"/>
            <a:r>
              <a:rPr lang="tr-TR" sz="2000" dirty="0" smtClean="0"/>
              <a:t>İşbaşı </a:t>
            </a:r>
            <a:r>
              <a:rPr lang="tr-TR" sz="2000" dirty="0"/>
              <a:t>öğrenme </a:t>
            </a:r>
            <a:r>
              <a:rPr lang="tr-TR" sz="2000" dirty="0" smtClean="0"/>
              <a:t>(</a:t>
            </a:r>
            <a:r>
              <a:rPr lang="tr-TR" sz="2000" dirty="0" err="1"/>
              <a:t>j</a:t>
            </a:r>
            <a:r>
              <a:rPr lang="tr-TR" sz="2000" dirty="0" err="1" smtClean="0"/>
              <a:t>ob</a:t>
            </a:r>
            <a:r>
              <a:rPr lang="tr-TR" sz="2000" dirty="0" smtClean="0"/>
              <a:t> </a:t>
            </a:r>
            <a:r>
              <a:rPr lang="tr-TR" sz="2000" dirty="0" err="1"/>
              <a:t>s</a:t>
            </a:r>
            <a:r>
              <a:rPr lang="tr-TR" sz="2000" dirty="0" err="1" smtClean="0"/>
              <a:t>hadowing</a:t>
            </a:r>
            <a:r>
              <a:rPr lang="tr-TR" sz="2000" dirty="0"/>
              <a:t>) </a:t>
            </a:r>
            <a:r>
              <a:rPr lang="tr-TR" sz="2000" dirty="0" smtClean="0"/>
              <a:t>(</a:t>
            </a:r>
            <a:r>
              <a:rPr lang="tr-TR" sz="2000" dirty="0"/>
              <a:t>2-60 gün)</a:t>
            </a:r>
          </a:p>
          <a:p>
            <a:pPr lvl="0" algn="just"/>
            <a:r>
              <a:rPr lang="tr-TR" sz="2000" dirty="0"/>
              <a:t>Öğretmenlik ve eğitmenlik </a:t>
            </a:r>
            <a:r>
              <a:rPr lang="tr-TR" sz="2000" dirty="0" smtClean="0"/>
              <a:t>görevlendirmeleri (</a:t>
            </a:r>
            <a:r>
              <a:rPr lang="tr-TR" sz="2000" dirty="0"/>
              <a:t>2-365 gün)</a:t>
            </a:r>
          </a:p>
          <a:p>
            <a:pPr lvl="0" algn="just"/>
            <a:r>
              <a:rPr lang="tr-TR" sz="2000" dirty="0" smtClean="0"/>
              <a:t>Kurslar ve eğitim (2-30 </a:t>
            </a:r>
            <a:r>
              <a:rPr lang="tr-TR" sz="2000" dirty="0"/>
              <a:t>gün)</a:t>
            </a:r>
          </a:p>
          <a:p>
            <a:pPr marL="0" indent="0" algn="just">
              <a:buNone/>
            </a:pPr>
            <a:endParaRPr lang="en-US" sz="2000" dirty="0" smtClean="0"/>
          </a:p>
          <a:p>
            <a:pPr marL="0" indent="0" algn="just">
              <a:buNone/>
            </a:pPr>
            <a:r>
              <a:rPr lang="tr-TR" sz="2000" i="1" dirty="0" smtClean="0"/>
              <a:t>Fiziksel </a:t>
            </a:r>
            <a:r>
              <a:rPr lang="tr-TR" sz="2000" i="1" dirty="0"/>
              <a:t>hareketliliklerin yanında tüm personel hareketlilik türleri sanal faaliyetleri de içerecek şekilde karma olabilir. </a:t>
            </a:r>
            <a:endParaRPr lang="tr-TR" sz="2000" i="1" dirty="0" smtClean="0"/>
          </a:p>
          <a:p>
            <a:pPr marL="0" indent="0" algn="just">
              <a:buNone/>
            </a:pPr>
            <a:endParaRPr lang="tr-TR" sz="2000" i="1" dirty="0"/>
          </a:p>
          <a:p>
            <a:pPr marL="0" indent="0" algn="just">
              <a:buNone/>
            </a:pPr>
            <a:r>
              <a:rPr lang="tr-TR" sz="2000" i="1" dirty="0" smtClean="0"/>
              <a:t>Yukarıda </a:t>
            </a:r>
            <a:r>
              <a:rPr lang="tr-TR" sz="2000" i="1" dirty="0"/>
              <a:t>belirtilen asgari ve azami süreler fiziksel hareketlilik için geçerlidir.</a:t>
            </a:r>
            <a:endParaRPr lang="en-US" sz="2000" i="1" dirty="0" smtClean="0"/>
          </a:p>
          <a:p>
            <a:pPr marL="0" indent="0">
              <a:buNone/>
            </a:pPr>
            <a:endParaRPr lang="tr-TR" sz="2000" dirty="0"/>
          </a:p>
        </p:txBody>
      </p:sp>
    </p:spTree>
    <p:extLst>
      <p:ext uri="{BB962C8B-B14F-4D97-AF65-F5344CB8AC3E}">
        <p14:creationId xmlns:p14="http://schemas.microsoft.com/office/powerpoint/2010/main" val="3166067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a:bodyPr>
          <a:lstStyle/>
          <a:p>
            <a:r>
              <a:rPr lang="tr-TR" sz="2800" dirty="0" smtClean="0">
                <a:solidFill>
                  <a:srgbClr val="C00000"/>
                </a:solidFill>
              </a:rPr>
              <a:t>Personel (</a:t>
            </a:r>
            <a:r>
              <a:rPr lang="tr-TR" sz="2800" dirty="0" err="1" smtClean="0">
                <a:solidFill>
                  <a:srgbClr val="C00000"/>
                </a:solidFill>
              </a:rPr>
              <a:t>staff</a:t>
            </a:r>
            <a:r>
              <a:rPr lang="tr-TR" sz="2800" dirty="0" smtClean="0">
                <a:solidFill>
                  <a:srgbClr val="C00000"/>
                </a:solidFill>
              </a:rPr>
              <a:t>) Hareketliliği</a:t>
            </a:r>
            <a:endParaRPr lang="tr-TR" sz="2800" dirty="0">
              <a:solidFill>
                <a:srgbClr val="C00000"/>
              </a:solidFill>
            </a:endParaRPr>
          </a:p>
        </p:txBody>
      </p:sp>
      <p:sp>
        <p:nvSpPr>
          <p:cNvPr id="3" name="Content Placeholder 2"/>
          <p:cNvSpPr>
            <a:spLocks noGrp="1"/>
          </p:cNvSpPr>
          <p:nvPr>
            <p:ph idx="1"/>
          </p:nvPr>
        </p:nvSpPr>
        <p:spPr>
          <a:xfrm>
            <a:off x="381000" y="1828800"/>
            <a:ext cx="8229600" cy="3979862"/>
          </a:xfrm>
        </p:spPr>
        <p:txBody>
          <a:bodyPr>
            <a:normAutofit fontScale="92500" lnSpcReduction="10000"/>
          </a:bodyPr>
          <a:lstStyle/>
          <a:p>
            <a:pPr marL="0" indent="0" algn="just">
              <a:buNone/>
            </a:pPr>
            <a:r>
              <a:rPr lang="tr-TR" sz="2000" b="1" dirty="0" smtClean="0"/>
              <a:t> İşbaşı </a:t>
            </a:r>
            <a:r>
              <a:rPr lang="tr-TR" sz="2000" b="1" dirty="0"/>
              <a:t>öğrenme </a:t>
            </a:r>
            <a:r>
              <a:rPr lang="tr-TR" sz="2000" b="1" dirty="0" smtClean="0"/>
              <a:t>(</a:t>
            </a:r>
            <a:r>
              <a:rPr lang="tr-TR" sz="2000" b="1" dirty="0" err="1"/>
              <a:t>j</a:t>
            </a:r>
            <a:r>
              <a:rPr lang="tr-TR" sz="2000" b="1" dirty="0" err="1" smtClean="0"/>
              <a:t>ob</a:t>
            </a:r>
            <a:r>
              <a:rPr lang="tr-TR" sz="2000" b="1" dirty="0" smtClean="0"/>
              <a:t> </a:t>
            </a:r>
            <a:r>
              <a:rPr lang="tr-TR" sz="2000" b="1" dirty="0" err="1" smtClean="0"/>
              <a:t>shadowing</a:t>
            </a:r>
            <a:r>
              <a:rPr lang="tr-TR" sz="2000" b="1" dirty="0" smtClean="0"/>
              <a:t>; </a:t>
            </a:r>
            <a:r>
              <a:rPr lang="tr-TR" sz="2000" b="1" dirty="0" err="1" smtClean="0"/>
              <a:t>practical</a:t>
            </a:r>
            <a:r>
              <a:rPr lang="tr-TR" sz="2000" b="1" dirty="0" smtClean="0"/>
              <a:t> </a:t>
            </a:r>
            <a:r>
              <a:rPr lang="tr-TR" sz="2000" b="1" dirty="0" err="1"/>
              <a:t>learning</a:t>
            </a:r>
            <a:r>
              <a:rPr lang="tr-TR" sz="2000" b="1" dirty="0"/>
              <a:t> </a:t>
            </a:r>
            <a:r>
              <a:rPr lang="tr-TR" sz="2000" b="1" dirty="0" err="1"/>
              <a:t>experience</a:t>
            </a:r>
            <a:r>
              <a:rPr lang="tr-TR" sz="2000" b="1" dirty="0"/>
              <a:t>) </a:t>
            </a:r>
            <a:endParaRPr lang="tr-TR" sz="2000" b="1" dirty="0" smtClean="0"/>
          </a:p>
          <a:p>
            <a:pPr marL="0" indent="0" algn="just">
              <a:buNone/>
            </a:pPr>
            <a:r>
              <a:rPr lang="tr-TR" sz="2000" b="1" dirty="0" smtClean="0"/>
              <a:t> (</a:t>
            </a:r>
            <a:r>
              <a:rPr lang="tr-TR" sz="2000" b="1" dirty="0"/>
              <a:t>2-60 gün)</a:t>
            </a:r>
          </a:p>
          <a:p>
            <a:pPr lvl="0" algn="just"/>
            <a:endParaRPr lang="tr-TR" sz="2000" dirty="0" smtClean="0"/>
          </a:p>
          <a:p>
            <a:pPr algn="just"/>
            <a:r>
              <a:rPr lang="tr-TR" sz="2000" dirty="0" smtClean="0"/>
              <a:t>Mesleki eğitiminden </a:t>
            </a:r>
            <a:r>
              <a:rPr lang="tr-TR" sz="2000" dirty="0"/>
              <a:t>sorumlu personelin </a:t>
            </a:r>
            <a:r>
              <a:rPr lang="tr-TR" sz="2000" dirty="0" smtClean="0"/>
              <a:t>yurt </a:t>
            </a:r>
            <a:r>
              <a:rPr lang="tr-TR" sz="2000" dirty="0"/>
              <a:t>dışında bir </a:t>
            </a:r>
            <a:r>
              <a:rPr lang="tr-TR" sz="2000" dirty="0" smtClean="0"/>
              <a:t>mesleki eğitim kurumunda meslektaşıyla </a:t>
            </a:r>
            <a:r>
              <a:rPr lang="tr-TR" sz="2000" dirty="0"/>
              <a:t>veya </a:t>
            </a:r>
            <a:r>
              <a:rPr lang="tr-TR" sz="2000" dirty="0" smtClean="0"/>
              <a:t>işletmedeki uzmanla/ustayla birlikte çalışması.</a:t>
            </a:r>
          </a:p>
          <a:p>
            <a:pPr marL="0" lvl="0" indent="0" algn="just">
              <a:buNone/>
            </a:pPr>
            <a:endParaRPr lang="tr-TR" sz="2000" dirty="0"/>
          </a:p>
          <a:p>
            <a:pPr algn="just"/>
            <a:r>
              <a:rPr lang="tr-TR" sz="2000" dirty="0"/>
              <a:t>Kuruluşun günlük işlerinde uygulayıcıları takip ederek, iyi uygulamaları karşılıklı </a:t>
            </a:r>
            <a:r>
              <a:rPr lang="tr-TR" sz="2000" dirty="0" smtClean="0"/>
              <a:t>paylaşmak, </a:t>
            </a:r>
            <a:r>
              <a:rPr lang="tr-TR" sz="2000" dirty="0"/>
              <a:t>beceri ve bilgi edinerek ve / veya katılımcı gözlem yoluyla uzun vadeli ortaklıklar </a:t>
            </a:r>
            <a:r>
              <a:rPr lang="tr-TR" sz="2000" dirty="0" smtClean="0"/>
              <a:t>kurmak şeklinde </a:t>
            </a:r>
            <a:r>
              <a:rPr lang="tr-TR" sz="2000" dirty="0"/>
              <a:t>eğitim almak amacıyla başka bir ülkedeki bir ortak kuruluşta bulunmak.</a:t>
            </a:r>
          </a:p>
          <a:p>
            <a:pPr marL="0" lvl="0" indent="0" algn="just">
              <a:buNone/>
            </a:pPr>
            <a:endParaRPr lang="tr-TR" sz="2000" i="1" dirty="0" smtClean="0"/>
          </a:p>
          <a:p>
            <a:pPr marL="0" lvl="0" indent="0" algn="just">
              <a:buNone/>
            </a:pPr>
            <a:r>
              <a:rPr lang="tr-TR" sz="2000" b="1" i="1" dirty="0" smtClean="0">
                <a:solidFill>
                  <a:srgbClr val="FF0000"/>
                </a:solidFill>
              </a:rPr>
              <a:t>Not: Tercüman eşliğinde kurum ziyaretleri uygun değildir. </a:t>
            </a:r>
            <a:endParaRPr lang="en-US" sz="2000" b="1" i="1" dirty="0" smtClean="0">
              <a:solidFill>
                <a:srgbClr val="FF0000"/>
              </a:solidFill>
            </a:endParaRPr>
          </a:p>
        </p:txBody>
      </p:sp>
      <p:pic>
        <p:nvPicPr>
          <p:cNvPr id="4" name="Resim 3"/>
          <p:cNvPicPr>
            <a:picLocks noChangeAspect="1"/>
          </p:cNvPicPr>
          <p:nvPr/>
        </p:nvPicPr>
        <p:blipFill>
          <a:blip r:embed="rId2"/>
          <a:stretch>
            <a:fillRect/>
          </a:stretch>
        </p:blipFill>
        <p:spPr>
          <a:xfrm>
            <a:off x="614082" y="135659"/>
            <a:ext cx="1688738" cy="774259"/>
          </a:xfrm>
          <a:prstGeom prst="rect">
            <a:avLst/>
          </a:prstGeom>
        </p:spPr>
      </p:pic>
    </p:spTree>
    <p:extLst>
      <p:ext uri="{BB962C8B-B14F-4D97-AF65-F5344CB8AC3E}">
        <p14:creationId xmlns:p14="http://schemas.microsoft.com/office/powerpoint/2010/main" val="2280228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066800"/>
          </a:xfrm>
        </p:spPr>
        <p:txBody>
          <a:bodyPr>
            <a:normAutofit/>
          </a:bodyPr>
          <a:lstStyle/>
          <a:p>
            <a:r>
              <a:rPr lang="tr-TR" sz="2800" dirty="0" smtClean="0">
                <a:solidFill>
                  <a:srgbClr val="C00000"/>
                </a:solidFill>
              </a:rPr>
              <a:t>Personel (</a:t>
            </a:r>
            <a:r>
              <a:rPr lang="tr-TR" sz="2800" dirty="0" err="1" smtClean="0">
                <a:solidFill>
                  <a:srgbClr val="C00000"/>
                </a:solidFill>
              </a:rPr>
              <a:t>staff</a:t>
            </a:r>
            <a:r>
              <a:rPr lang="tr-TR" sz="2800" dirty="0" smtClean="0">
                <a:solidFill>
                  <a:srgbClr val="C00000"/>
                </a:solidFill>
              </a:rPr>
              <a:t>) Hareketliliği</a:t>
            </a:r>
            <a:endParaRPr lang="tr-TR" sz="2800" dirty="0">
              <a:solidFill>
                <a:srgbClr val="C00000"/>
              </a:solidFill>
            </a:endParaRPr>
          </a:p>
        </p:txBody>
      </p:sp>
      <p:sp>
        <p:nvSpPr>
          <p:cNvPr id="3" name="Content Placeholder 2"/>
          <p:cNvSpPr>
            <a:spLocks noGrp="1"/>
          </p:cNvSpPr>
          <p:nvPr>
            <p:ph idx="1"/>
          </p:nvPr>
        </p:nvSpPr>
        <p:spPr>
          <a:xfrm>
            <a:off x="457200" y="1102659"/>
            <a:ext cx="8229600" cy="4741862"/>
          </a:xfrm>
        </p:spPr>
        <p:txBody>
          <a:bodyPr>
            <a:normAutofit/>
          </a:bodyPr>
          <a:lstStyle/>
          <a:p>
            <a:pPr marL="0" lvl="0" indent="0" algn="just">
              <a:buNone/>
            </a:pPr>
            <a:endParaRPr lang="tr-TR" sz="2000" b="1" dirty="0" smtClean="0"/>
          </a:p>
          <a:p>
            <a:pPr marL="0" lvl="0" indent="0" algn="just">
              <a:buNone/>
            </a:pPr>
            <a:endParaRPr lang="tr-TR" sz="2000" b="1" dirty="0"/>
          </a:p>
          <a:p>
            <a:pPr marL="0" lvl="0" indent="0" algn="just">
              <a:buNone/>
            </a:pPr>
            <a:endParaRPr lang="tr-TR" sz="2000" b="1" dirty="0" smtClean="0"/>
          </a:p>
          <a:p>
            <a:pPr marL="0" lvl="0" indent="0" algn="just">
              <a:buNone/>
            </a:pPr>
            <a:r>
              <a:rPr lang="tr-TR" sz="2000" b="1" dirty="0" smtClean="0"/>
              <a:t>Öğretmenlik </a:t>
            </a:r>
            <a:r>
              <a:rPr lang="tr-TR" sz="2000" b="1" dirty="0"/>
              <a:t>ve eğitmenlik </a:t>
            </a:r>
            <a:r>
              <a:rPr lang="tr-TR" sz="2000" b="1" dirty="0" smtClean="0"/>
              <a:t>görevlendirmeleri (</a:t>
            </a:r>
            <a:r>
              <a:rPr lang="tr-TR" sz="2000" b="1" dirty="0"/>
              <a:t>2-365 </a:t>
            </a:r>
            <a:r>
              <a:rPr lang="tr-TR" sz="2000" b="1" dirty="0" smtClean="0"/>
              <a:t>gün)</a:t>
            </a:r>
          </a:p>
          <a:p>
            <a:pPr marL="0" lvl="0" indent="0" algn="just">
              <a:buNone/>
            </a:pPr>
            <a:endParaRPr lang="tr-TR" sz="2000" b="1" dirty="0"/>
          </a:p>
          <a:p>
            <a:pPr marL="0" lvl="0" indent="0" algn="just">
              <a:buNone/>
            </a:pPr>
            <a:r>
              <a:rPr lang="tr-TR" sz="2000" dirty="0" smtClean="0"/>
              <a:t>Yurt </a:t>
            </a:r>
            <a:r>
              <a:rPr lang="tr-TR" sz="2000" dirty="0"/>
              <a:t>dışında bir meslek </a:t>
            </a:r>
            <a:r>
              <a:rPr lang="tr-TR" sz="2000" dirty="0" smtClean="0"/>
              <a:t>okulunda veya bir işletmede mesleki eğitim </a:t>
            </a:r>
            <a:r>
              <a:rPr lang="tr-TR" sz="2000" dirty="0" err="1" smtClean="0"/>
              <a:t>alaında</a:t>
            </a:r>
            <a:r>
              <a:rPr lang="tr-TR" sz="2000" dirty="0" smtClean="0"/>
              <a:t> öğretmenlik </a:t>
            </a:r>
            <a:r>
              <a:rPr lang="tr-TR" sz="2000" dirty="0"/>
              <a:t>veya </a:t>
            </a:r>
            <a:r>
              <a:rPr lang="tr-TR" sz="2000" dirty="0" smtClean="0"/>
              <a:t>eğitmenlik </a:t>
            </a:r>
            <a:r>
              <a:rPr lang="tr-TR" sz="2000" dirty="0"/>
              <a:t>yapma</a:t>
            </a:r>
          </a:p>
          <a:p>
            <a:pPr marL="0" indent="0">
              <a:buNone/>
            </a:pPr>
            <a:endParaRPr lang="tr-TR" sz="2000" dirty="0"/>
          </a:p>
        </p:txBody>
      </p:sp>
      <p:pic>
        <p:nvPicPr>
          <p:cNvPr id="4" name="Resim 3"/>
          <p:cNvPicPr>
            <a:picLocks noChangeAspect="1"/>
          </p:cNvPicPr>
          <p:nvPr/>
        </p:nvPicPr>
        <p:blipFill>
          <a:blip r:embed="rId2"/>
          <a:stretch>
            <a:fillRect/>
          </a:stretch>
        </p:blipFill>
        <p:spPr>
          <a:xfrm>
            <a:off x="914400" y="292541"/>
            <a:ext cx="1688738" cy="774259"/>
          </a:xfrm>
          <a:prstGeom prst="rect">
            <a:avLst/>
          </a:prstGeom>
        </p:spPr>
      </p:pic>
    </p:spTree>
    <p:extLst>
      <p:ext uri="{BB962C8B-B14F-4D97-AF65-F5344CB8AC3E}">
        <p14:creationId xmlns:p14="http://schemas.microsoft.com/office/powerpoint/2010/main" val="4290841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a:bodyPr>
          <a:lstStyle/>
          <a:p>
            <a:r>
              <a:rPr lang="tr-TR" sz="2800" dirty="0" smtClean="0">
                <a:solidFill>
                  <a:srgbClr val="C00000"/>
                </a:solidFill>
              </a:rPr>
              <a:t>Personel (</a:t>
            </a:r>
            <a:r>
              <a:rPr lang="tr-TR" sz="2800" dirty="0" err="1" smtClean="0">
                <a:solidFill>
                  <a:srgbClr val="C00000"/>
                </a:solidFill>
              </a:rPr>
              <a:t>staff</a:t>
            </a:r>
            <a:r>
              <a:rPr lang="tr-TR" sz="2800" dirty="0" smtClean="0">
                <a:solidFill>
                  <a:srgbClr val="C00000"/>
                </a:solidFill>
              </a:rPr>
              <a:t>) Hareketliliği</a:t>
            </a:r>
            <a:endParaRPr lang="tr-TR" sz="2800" dirty="0">
              <a:solidFill>
                <a:srgbClr val="C00000"/>
              </a:solidFill>
            </a:endParaRPr>
          </a:p>
        </p:txBody>
      </p:sp>
      <p:sp>
        <p:nvSpPr>
          <p:cNvPr id="3" name="Content Placeholder 2"/>
          <p:cNvSpPr>
            <a:spLocks noGrp="1"/>
          </p:cNvSpPr>
          <p:nvPr>
            <p:ph idx="1"/>
          </p:nvPr>
        </p:nvSpPr>
        <p:spPr>
          <a:xfrm>
            <a:off x="466725" y="1676400"/>
            <a:ext cx="8229600" cy="4572000"/>
          </a:xfrm>
        </p:spPr>
        <p:txBody>
          <a:bodyPr>
            <a:normAutofit fontScale="92500" lnSpcReduction="10000"/>
          </a:bodyPr>
          <a:lstStyle/>
          <a:p>
            <a:pPr marL="0" lvl="0" indent="0" algn="just">
              <a:buNone/>
            </a:pPr>
            <a:r>
              <a:rPr lang="tr-TR" sz="2600" b="1" dirty="0" smtClean="0"/>
              <a:t>Kurslar ve eğitim (2-30 </a:t>
            </a:r>
            <a:r>
              <a:rPr lang="tr-TR" sz="2600" b="1" dirty="0"/>
              <a:t>gün)</a:t>
            </a:r>
          </a:p>
          <a:p>
            <a:pPr marL="0" indent="0" algn="just">
              <a:buNone/>
            </a:pPr>
            <a:endParaRPr lang="en-US" sz="2000" dirty="0" smtClean="0"/>
          </a:p>
          <a:p>
            <a:pPr marL="0" lvl="1" indent="0" algn="just">
              <a:buNone/>
            </a:pPr>
            <a:r>
              <a:rPr lang="tr-TR" sz="2000" dirty="0"/>
              <a:t>Bireysel düzeyde belgelenmiş öğrenme çıktıları olan ve profesyonel eğitmenler veya diğer kalifiye uzmanlar tarafından yürütülen </a:t>
            </a:r>
            <a:r>
              <a:rPr lang="tr-TR" sz="2000" u="sng" dirty="0"/>
              <a:t>yapılandırılmış</a:t>
            </a:r>
            <a:r>
              <a:rPr lang="tr-TR" sz="2000" dirty="0"/>
              <a:t> bir öğrenme programı aracılığıyla bir öğretmenin, eğitmenin veya diğer personelin mesleki yeterliliklerini geliştirmeyi amaçlayan </a:t>
            </a:r>
            <a:r>
              <a:rPr lang="tr-TR" sz="2000" dirty="0" smtClean="0"/>
              <a:t>faaliyetlerdir. Etkinlikler</a:t>
            </a:r>
            <a:r>
              <a:rPr lang="tr-TR" sz="2000" dirty="0"/>
              <a:t>, sınıfta öğrenme, atölye çalışmaları, </a:t>
            </a:r>
            <a:r>
              <a:rPr lang="tr-TR" sz="2000" dirty="0" smtClean="0"/>
              <a:t>sahada öğrenme gibi </a:t>
            </a:r>
            <a:r>
              <a:rPr lang="tr-TR" sz="2000" dirty="0"/>
              <a:t>çeşitli biçimlerde olabilir</a:t>
            </a:r>
            <a:r>
              <a:rPr lang="tr-TR" sz="2000" dirty="0" smtClean="0"/>
              <a:t>.</a:t>
            </a:r>
          </a:p>
          <a:p>
            <a:pPr marL="0" lvl="1" indent="0" algn="just">
              <a:buNone/>
            </a:pPr>
            <a:endParaRPr lang="tr-TR" sz="2000" dirty="0"/>
          </a:p>
          <a:p>
            <a:pPr marL="0" lvl="1" indent="0" algn="just">
              <a:buNone/>
            </a:pPr>
            <a:r>
              <a:rPr lang="tr-TR" sz="2000" dirty="0" smtClean="0"/>
              <a:t>Eğitim ve kurslar hareketliliği kapsamında katılımcının 10 güne kadar kurs ücreti karşılanabilir. </a:t>
            </a:r>
          </a:p>
          <a:p>
            <a:pPr marL="0" lvl="1" indent="0" algn="just">
              <a:buNone/>
            </a:pPr>
            <a:endParaRPr lang="tr-TR" dirty="0"/>
          </a:p>
          <a:p>
            <a:pPr marL="0" lvl="1" indent="0" algn="just">
              <a:buNone/>
            </a:pPr>
            <a:r>
              <a:rPr lang="tr-TR" b="1" i="1" dirty="0" smtClean="0">
                <a:solidFill>
                  <a:srgbClr val="FF0000"/>
                </a:solidFill>
              </a:rPr>
              <a:t>Önceden yapılandırılmamış, mevcut olmayan ve katılımcı grubuna özel oluşturulmuş, tercüman kullanılarak eğitim verilen ve yukarıdaki linkte verilen Kalite Standartlarını sağlamayan kurslar uygun değildir</a:t>
            </a:r>
            <a:r>
              <a:rPr lang="tr-TR" i="1" dirty="0" smtClean="0"/>
              <a:t>. </a:t>
            </a:r>
          </a:p>
        </p:txBody>
      </p:sp>
      <p:pic>
        <p:nvPicPr>
          <p:cNvPr id="4" name="Resim 3"/>
          <p:cNvPicPr>
            <a:picLocks noChangeAspect="1"/>
          </p:cNvPicPr>
          <p:nvPr/>
        </p:nvPicPr>
        <p:blipFill>
          <a:blip r:embed="rId2"/>
          <a:stretch>
            <a:fillRect/>
          </a:stretch>
        </p:blipFill>
        <p:spPr>
          <a:xfrm>
            <a:off x="762000" y="260571"/>
            <a:ext cx="1688738" cy="774259"/>
          </a:xfrm>
          <a:prstGeom prst="rect">
            <a:avLst/>
          </a:prstGeom>
        </p:spPr>
      </p:pic>
    </p:spTree>
    <p:extLst>
      <p:ext uri="{BB962C8B-B14F-4D97-AF65-F5344CB8AC3E}">
        <p14:creationId xmlns:p14="http://schemas.microsoft.com/office/powerpoint/2010/main" val="1508384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675062"/>
          </a:xfrm>
        </p:spPr>
        <p:txBody>
          <a:bodyPr>
            <a:normAutofit lnSpcReduction="10000"/>
          </a:bodyPr>
          <a:lstStyle/>
          <a:p>
            <a:pPr marL="0" indent="0" algn="just">
              <a:buNone/>
            </a:pPr>
            <a:r>
              <a:rPr lang="tr-TR" sz="2000" b="1" dirty="0" smtClean="0"/>
              <a:t>Uygun Faaliyetler</a:t>
            </a:r>
            <a:endParaRPr lang="tr-TR" sz="2000" b="1" dirty="0"/>
          </a:p>
          <a:p>
            <a:pPr marL="0" indent="0" algn="just">
              <a:buNone/>
            </a:pPr>
            <a:endParaRPr lang="tr-TR" sz="2000" dirty="0"/>
          </a:p>
          <a:p>
            <a:pPr lvl="0" algn="just"/>
            <a:r>
              <a:rPr lang="tr-TR" sz="2000" dirty="0" smtClean="0"/>
              <a:t>Beceri yarışmalarına katılım </a:t>
            </a:r>
            <a:r>
              <a:rPr lang="tr-TR" sz="2000" dirty="0"/>
              <a:t>(1-10 gün)</a:t>
            </a:r>
          </a:p>
          <a:p>
            <a:pPr lvl="0" algn="just"/>
            <a:r>
              <a:rPr lang="tr-TR" sz="2000" dirty="0"/>
              <a:t>Kısa </a:t>
            </a:r>
            <a:r>
              <a:rPr lang="tr-TR" sz="2000" dirty="0" smtClean="0"/>
              <a:t>dönem öğrenici </a:t>
            </a:r>
            <a:r>
              <a:rPr lang="tr-TR" sz="2000" dirty="0"/>
              <a:t>h</a:t>
            </a:r>
            <a:r>
              <a:rPr lang="tr-TR" sz="2000" dirty="0" smtClean="0"/>
              <a:t>areketliliği </a:t>
            </a:r>
            <a:r>
              <a:rPr lang="tr-TR" sz="2000" dirty="0"/>
              <a:t>(10-89 gün)</a:t>
            </a:r>
          </a:p>
          <a:p>
            <a:pPr lvl="0" algn="just"/>
            <a:r>
              <a:rPr lang="tr-TR" sz="2000" dirty="0"/>
              <a:t>Uzun </a:t>
            </a:r>
            <a:r>
              <a:rPr lang="tr-TR" sz="2000" dirty="0" smtClean="0"/>
              <a:t>dönem öğrenici hareketliliği </a:t>
            </a:r>
            <a:r>
              <a:rPr lang="tr-TR" sz="2000" dirty="0"/>
              <a:t>(</a:t>
            </a:r>
            <a:r>
              <a:rPr lang="tr-TR" sz="2000" dirty="0" err="1"/>
              <a:t>ErasmusPro</a:t>
            </a:r>
            <a:r>
              <a:rPr lang="tr-TR" sz="2000" dirty="0"/>
              <a:t>) (90-365 gün)</a:t>
            </a:r>
          </a:p>
          <a:p>
            <a:pPr marL="0" indent="0" algn="just">
              <a:buNone/>
            </a:pPr>
            <a:endParaRPr lang="en-US" sz="2000" dirty="0" smtClean="0"/>
          </a:p>
          <a:p>
            <a:pPr marL="0" indent="0" algn="just">
              <a:buNone/>
            </a:pPr>
            <a:r>
              <a:rPr lang="tr-TR" sz="2000" i="1" dirty="0"/>
              <a:t>Fiziksel hareketliliklerin yanında tüm personel hareketlilik türleri sanal faaliyetleri de içerecek şekilde karma olabilir. </a:t>
            </a:r>
            <a:endParaRPr lang="tr-TR" sz="2000" i="1" dirty="0" smtClean="0"/>
          </a:p>
          <a:p>
            <a:pPr marL="0" indent="0" algn="just">
              <a:buNone/>
            </a:pPr>
            <a:endParaRPr lang="tr-TR" sz="2000" i="1" dirty="0"/>
          </a:p>
          <a:p>
            <a:pPr marL="0" indent="0" algn="just">
              <a:buNone/>
            </a:pPr>
            <a:r>
              <a:rPr lang="tr-TR" sz="2000" i="1" dirty="0" smtClean="0"/>
              <a:t>Yukarıda </a:t>
            </a:r>
            <a:r>
              <a:rPr lang="tr-TR" sz="2000" i="1" dirty="0"/>
              <a:t>belirtilen asgari ve azami süreler fiziksel hareketlilik için geçerlidir.</a:t>
            </a:r>
          </a:p>
          <a:p>
            <a:pPr marL="0" indent="0">
              <a:buNone/>
            </a:pPr>
            <a:endParaRPr lang="tr-TR" sz="2000" dirty="0"/>
          </a:p>
        </p:txBody>
      </p:sp>
      <p:sp>
        <p:nvSpPr>
          <p:cNvPr id="5" name="Title 1"/>
          <p:cNvSpPr txBox="1">
            <a:spLocks/>
          </p:cNvSpPr>
          <p:nvPr/>
        </p:nvSpPr>
        <p:spPr>
          <a:xfrm>
            <a:off x="457200" y="1219200"/>
            <a:ext cx="8229600" cy="762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b="0" i="0" kern="1200">
                <a:solidFill>
                  <a:srgbClr val="D5384B"/>
                </a:solidFill>
                <a:latin typeface="Arial"/>
                <a:ea typeface="+mj-ea"/>
                <a:cs typeface="Arial"/>
              </a:defRPr>
            </a:lvl1pPr>
          </a:lstStyle>
          <a:p>
            <a:r>
              <a:rPr lang="en-US" sz="2800" dirty="0" err="1" smtClean="0">
                <a:solidFill>
                  <a:srgbClr val="C00000"/>
                </a:solidFill>
              </a:rPr>
              <a:t>Öğrenici</a:t>
            </a:r>
            <a:r>
              <a:rPr lang="tr-TR" sz="2800" dirty="0" smtClean="0">
                <a:solidFill>
                  <a:srgbClr val="C00000"/>
                </a:solidFill>
              </a:rPr>
              <a:t> (</a:t>
            </a:r>
            <a:r>
              <a:rPr lang="tr-TR" sz="2800" dirty="0" err="1" smtClean="0">
                <a:solidFill>
                  <a:srgbClr val="C00000"/>
                </a:solidFill>
              </a:rPr>
              <a:t>learner</a:t>
            </a:r>
            <a:r>
              <a:rPr lang="tr-TR" sz="2800" dirty="0" smtClean="0">
                <a:solidFill>
                  <a:srgbClr val="C00000"/>
                </a:solidFill>
              </a:rPr>
              <a:t>) </a:t>
            </a:r>
            <a:r>
              <a:rPr lang="tr-TR" sz="2800" dirty="0">
                <a:solidFill>
                  <a:srgbClr val="C00000"/>
                </a:solidFill>
              </a:rPr>
              <a:t>Hareketliliği</a:t>
            </a:r>
          </a:p>
        </p:txBody>
      </p:sp>
      <p:pic>
        <p:nvPicPr>
          <p:cNvPr id="2" name="Resim 1"/>
          <p:cNvPicPr>
            <a:picLocks noChangeAspect="1"/>
          </p:cNvPicPr>
          <p:nvPr/>
        </p:nvPicPr>
        <p:blipFill>
          <a:blip r:embed="rId2"/>
          <a:stretch>
            <a:fillRect/>
          </a:stretch>
        </p:blipFill>
        <p:spPr>
          <a:xfrm>
            <a:off x="914400" y="265647"/>
            <a:ext cx="1688738" cy="774259"/>
          </a:xfrm>
          <a:prstGeom prst="rect">
            <a:avLst/>
          </a:prstGeom>
        </p:spPr>
      </p:pic>
    </p:spTree>
    <p:extLst>
      <p:ext uri="{BB962C8B-B14F-4D97-AF65-F5344CB8AC3E}">
        <p14:creationId xmlns:p14="http://schemas.microsoft.com/office/powerpoint/2010/main" val="1329593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3065462"/>
          </a:xfrm>
        </p:spPr>
        <p:txBody>
          <a:bodyPr>
            <a:normAutofit/>
          </a:bodyPr>
          <a:lstStyle/>
          <a:p>
            <a:pPr marL="0" lvl="0" indent="0">
              <a:buNone/>
            </a:pPr>
            <a:r>
              <a:rPr lang="tr-TR" sz="2000" b="1" dirty="0" smtClean="0"/>
              <a:t>Beceri yarışmalarına katılım </a:t>
            </a:r>
            <a:r>
              <a:rPr lang="tr-TR" sz="2000" b="1" dirty="0"/>
              <a:t>(1-10 gün)</a:t>
            </a:r>
          </a:p>
          <a:p>
            <a:pPr marL="0" indent="0">
              <a:buNone/>
            </a:pPr>
            <a:endParaRPr lang="en-US" sz="2000" dirty="0" smtClean="0"/>
          </a:p>
          <a:p>
            <a:pPr marL="0" indent="0">
              <a:buNone/>
            </a:pPr>
            <a:r>
              <a:rPr lang="tr-TR" sz="2000" dirty="0"/>
              <a:t>Öğreniciler yurtdışındaki beceri yarışmalarına katılabilirler. </a:t>
            </a:r>
            <a:endParaRPr lang="tr-TR" sz="2000" dirty="0" smtClean="0"/>
          </a:p>
          <a:p>
            <a:pPr marL="0" indent="0">
              <a:buNone/>
            </a:pPr>
            <a:endParaRPr lang="tr-TR" sz="2000" dirty="0"/>
          </a:p>
          <a:p>
            <a:pPr marL="0" indent="0">
              <a:buNone/>
            </a:pPr>
            <a:r>
              <a:rPr lang="tr-TR" sz="2000" dirty="0" smtClean="0"/>
              <a:t>Finansman </a:t>
            </a:r>
            <a:r>
              <a:rPr lang="tr-TR" sz="2000" dirty="0"/>
              <a:t>aynı zamanda </a:t>
            </a:r>
            <a:r>
              <a:rPr lang="tr-TR" sz="2000" dirty="0" smtClean="0"/>
              <a:t>öğren</a:t>
            </a:r>
            <a:r>
              <a:rPr lang="en-US" sz="2000" dirty="0" err="1" smtClean="0"/>
              <a:t>i</a:t>
            </a:r>
            <a:r>
              <a:rPr lang="tr-TR" sz="2000" dirty="0" err="1" smtClean="0"/>
              <a:t>cilere</a:t>
            </a:r>
            <a:r>
              <a:rPr lang="tr-TR" sz="2000" dirty="0" smtClean="0"/>
              <a:t> </a:t>
            </a:r>
            <a:r>
              <a:rPr lang="tr-TR" sz="2000" dirty="0"/>
              <a:t>faaliyet süresince eşlik eden personel, </a:t>
            </a:r>
            <a:r>
              <a:rPr lang="tr-TR" sz="2000" dirty="0" err="1" smtClean="0"/>
              <a:t>mentörler</a:t>
            </a:r>
            <a:r>
              <a:rPr lang="tr-TR" sz="2000" dirty="0" smtClean="0"/>
              <a:t> </a:t>
            </a:r>
            <a:r>
              <a:rPr lang="tr-TR" sz="2000" dirty="0"/>
              <a:t>veya uzmanlar için de sağlanır.</a:t>
            </a:r>
          </a:p>
          <a:p>
            <a:pPr marL="0" indent="0">
              <a:buNone/>
            </a:pPr>
            <a:endParaRPr lang="tr-TR" sz="2000" dirty="0"/>
          </a:p>
        </p:txBody>
      </p:sp>
      <p:sp>
        <p:nvSpPr>
          <p:cNvPr id="4" name="Title 1"/>
          <p:cNvSpPr txBox="1">
            <a:spLocks/>
          </p:cNvSpPr>
          <p:nvPr/>
        </p:nvSpPr>
        <p:spPr>
          <a:xfrm>
            <a:off x="457200" y="1371600"/>
            <a:ext cx="8229600" cy="5334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b="0" i="0" kern="1200">
                <a:solidFill>
                  <a:srgbClr val="D5384B"/>
                </a:solidFill>
                <a:latin typeface="Arial"/>
                <a:ea typeface="+mj-ea"/>
                <a:cs typeface="Arial"/>
              </a:defRPr>
            </a:lvl1pPr>
          </a:lstStyle>
          <a:p>
            <a:r>
              <a:rPr lang="en-US" sz="2800" dirty="0" err="1">
                <a:solidFill>
                  <a:srgbClr val="C00000"/>
                </a:solidFill>
              </a:rPr>
              <a:t>Öğrenici</a:t>
            </a:r>
            <a:r>
              <a:rPr lang="tr-TR" sz="2800" dirty="0">
                <a:solidFill>
                  <a:srgbClr val="C00000"/>
                </a:solidFill>
              </a:rPr>
              <a:t> (</a:t>
            </a:r>
            <a:r>
              <a:rPr lang="tr-TR" sz="2800" dirty="0" err="1">
                <a:solidFill>
                  <a:srgbClr val="C00000"/>
                </a:solidFill>
              </a:rPr>
              <a:t>learner</a:t>
            </a:r>
            <a:r>
              <a:rPr lang="tr-TR" sz="2800" dirty="0">
                <a:solidFill>
                  <a:srgbClr val="C00000"/>
                </a:solidFill>
              </a:rPr>
              <a:t>) Hareketliliği</a:t>
            </a:r>
          </a:p>
        </p:txBody>
      </p:sp>
      <p:pic>
        <p:nvPicPr>
          <p:cNvPr id="2" name="Resim 1"/>
          <p:cNvPicPr>
            <a:picLocks noChangeAspect="1"/>
          </p:cNvPicPr>
          <p:nvPr/>
        </p:nvPicPr>
        <p:blipFill>
          <a:blip r:embed="rId2"/>
          <a:stretch>
            <a:fillRect/>
          </a:stretch>
        </p:blipFill>
        <p:spPr>
          <a:xfrm>
            <a:off x="762000" y="241587"/>
            <a:ext cx="1688738" cy="774259"/>
          </a:xfrm>
          <a:prstGeom prst="rect">
            <a:avLst/>
          </a:prstGeom>
        </p:spPr>
      </p:pic>
    </p:spTree>
    <p:extLst>
      <p:ext uri="{BB962C8B-B14F-4D97-AF65-F5344CB8AC3E}">
        <p14:creationId xmlns:p14="http://schemas.microsoft.com/office/powerpoint/2010/main" val="2908086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3717032"/>
            <a:ext cx="7772400" cy="1362075"/>
          </a:xfrm>
        </p:spPr>
        <p:txBody>
          <a:bodyPr/>
          <a:lstStyle/>
          <a:p>
            <a:r>
              <a:rPr lang="tr-TR" sz="100" smtClean="0"/>
              <a:t>1</a:t>
            </a:r>
            <a:endParaRPr lang="en-US" sz="100" dirty="0"/>
          </a:p>
        </p:txBody>
      </p:sp>
      <p:sp>
        <p:nvSpPr>
          <p:cNvPr id="5" name="Text Placeholder 4"/>
          <p:cNvSpPr>
            <a:spLocks noGrp="1"/>
          </p:cNvSpPr>
          <p:nvPr>
            <p:ph type="body" idx="1"/>
          </p:nvPr>
        </p:nvSpPr>
        <p:spPr>
          <a:xfrm>
            <a:off x="152400" y="979970"/>
            <a:ext cx="8763000" cy="6030430"/>
          </a:xfrm>
        </p:spPr>
        <p:txBody>
          <a:bodyPr>
            <a:noAutofit/>
          </a:bodyPr>
          <a:lstStyle/>
          <a:p>
            <a:pPr marL="457200" indent="-457200" algn="just">
              <a:lnSpc>
                <a:spcPct val="170000"/>
              </a:lnSpc>
              <a:spcAft>
                <a:spcPts val="800"/>
              </a:spcAft>
              <a:buFont typeface="Arial" panose="020B0604020202020204" pitchFamily="34" charset="0"/>
              <a:buChar char="•"/>
            </a:pPr>
            <a:r>
              <a:rPr lang="tr-TR" dirty="0" err="1" smtClean="0">
                <a:solidFill>
                  <a:schemeClr val="tx1"/>
                </a:solidFill>
                <a:latin typeface="Arial" panose="020B0604020202020204" pitchFamily="34" charset="0"/>
                <a:ea typeface="Calibri" panose="020F0502020204030204" pitchFamily="34" charset="0"/>
                <a:cs typeface="Arial" panose="020B0604020202020204" pitchFamily="34" charset="0"/>
              </a:rPr>
              <a:t>Erasmus</a:t>
            </a:r>
            <a:r>
              <a:rPr lang="tr-TR"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tr-TR" dirty="0">
                <a:solidFill>
                  <a:schemeClr val="tx1"/>
                </a:solidFill>
                <a:latin typeface="Arial" panose="020B0604020202020204" pitchFamily="34" charset="0"/>
                <a:ea typeface="Calibri" panose="020F0502020204030204" pitchFamily="34" charset="0"/>
                <a:cs typeface="Arial" panose="020B0604020202020204" pitchFamily="34" charset="0"/>
              </a:rPr>
              <a:t>+ Mesleki Eğitim öğrenici ve Personel Hareketliliği için </a:t>
            </a:r>
            <a:r>
              <a:rPr lang="tr-TR" dirty="0" err="1">
                <a:solidFill>
                  <a:schemeClr val="tx1"/>
                </a:solidFill>
                <a:latin typeface="Arial" panose="020B0604020202020204" pitchFamily="34" charset="0"/>
                <a:ea typeface="Calibri" panose="020F0502020204030204" pitchFamily="34" charset="0"/>
                <a:cs typeface="Arial" panose="020B0604020202020204" pitchFamily="34" charset="0"/>
              </a:rPr>
              <a:t>Erasmus</a:t>
            </a:r>
            <a:r>
              <a:rPr lang="tr-TR" dirty="0">
                <a:solidFill>
                  <a:schemeClr val="tx1"/>
                </a:solidFill>
                <a:latin typeface="Arial" panose="020B0604020202020204" pitchFamily="34" charset="0"/>
                <a:ea typeface="Calibri" panose="020F0502020204030204" pitchFamily="34" charset="0"/>
                <a:cs typeface="Arial" panose="020B0604020202020204" pitchFamily="34" charset="0"/>
              </a:rPr>
              <a:t> + Akreditasyonu,  kurum ve kuruluşlara </a:t>
            </a:r>
            <a:r>
              <a:rPr lang="tr-TR" dirty="0" err="1">
                <a:solidFill>
                  <a:schemeClr val="tx1"/>
                </a:solidFill>
                <a:latin typeface="Arial" panose="020B0604020202020204" pitchFamily="34" charset="0"/>
                <a:ea typeface="Calibri" panose="020F0502020204030204" pitchFamily="34" charset="0"/>
                <a:cs typeface="Arial" panose="020B0604020202020204" pitchFamily="34" charset="0"/>
              </a:rPr>
              <a:t>Erasmus</a:t>
            </a:r>
            <a:r>
              <a:rPr lang="tr-TR" dirty="0">
                <a:solidFill>
                  <a:schemeClr val="tx1"/>
                </a:solidFill>
                <a:latin typeface="Arial" panose="020B0604020202020204" pitchFamily="34" charset="0"/>
                <a:ea typeface="Calibri" panose="020F0502020204030204" pitchFamily="34" charset="0"/>
                <a:cs typeface="Arial" panose="020B0604020202020204" pitchFamily="34" charset="0"/>
              </a:rPr>
              <a:t> + programına uzun süreli olarak katılabilme ve hareketlilik faaliyetleri için düzenli olarak hibe desteği alabilme fırsatı sunar. </a:t>
            </a:r>
            <a:r>
              <a:rPr lang="tr-TR" dirty="0" err="1">
                <a:solidFill>
                  <a:schemeClr val="tx1"/>
                </a:solidFill>
                <a:latin typeface="Arial" panose="020B0604020202020204" pitchFamily="34" charset="0"/>
                <a:ea typeface="Calibri" panose="020F0502020204030204" pitchFamily="34" charset="0"/>
                <a:cs typeface="Arial" panose="020B0604020202020204" pitchFamily="34" charset="0"/>
              </a:rPr>
              <a:t>Erasmus</a:t>
            </a:r>
            <a:r>
              <a:rPr lang="tr-TR" dirty="0">
                <a:solidFill>
                  <a:schemeClr val="tx1"/>
                </a:solidFill>
                <a:latin typeface="Arial" panose="020B0604020202020204" pitchFamily="34" charset="0"/>
                <a:ea typeface="Calibri" panose="020F0502020204030204" pitchFamily="34" charset="0"/>
                <a:cs typeface="Arial" panose="020B0604020202020204" pitchFamily="34" charset="0"/>
              </a:rPr>
              <a:t> akreditasyonuna sahip kurum ve kuruluşlar; 2021-2027 yıllarını kapsayan yeni program döneminde hareketlilik faaliyetlerini, sadece bütçe başvurusunda bulunarak gerçekleştirebilirler. </a:t>
            </a:r>
            <a:endParaRPr lang="tr-TR"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457200" indent="-457200" algn="just">
              <a:lnSpc>
                <a:spcPct val="170000"/>
              </a:lnSpc>
              <a:spcAft>
                <a:spcPts val="800"/>
              </a:spcAft>
              <a:buFont typeface="Arial" panose="020B0604020202020204" pitchFamily="34" charset="0"/>
              <a:buChar char="•"/>
            </a:pPr>
            <a:r>
              <a:rPr lang="tr-TR" dirty="0" smtClean="0">
                <a:solidFill>
                  <a:schemeClr val="tx1"/>
                </a:solidFill>
                <a:latin typeface="Arial" panose="020B0604020202020204" pitchFamily="34" charset="0"/>
                <a:ea typeface="Calibri" panose="020F0502020204030204" pitchFamily="34" charset="0"/>
                <a:cs typeface="Arial" panose="020B0604020202020204" pitchFamily="34" charset="0"/>
              </a:rPr>
              <a:t>Uşak </a:t>
            </a:r>
            <a:r>
              <a:rPr lang="tr-TR" dirty="0">
                <a:solidFill>
                  <a:schemeClr val="tx1"/>
                </a:solidFill>
                <a:latin typeface="Arial" panose="020B0604020202020204" pitchFamily="34" charset="0"/>
                <a:ea typeface="Calibri" panose="020F0502020204030204" pitchFamily="34" charset="0"/>
                <a:cs typeface="Arial" panose="020B0604020202020204" pitchFamily="34" charset="0"/>
              </a:rPr>
              <a:t>İl Milli Eğitim Müdürlüğü 2021-2027 yılları arasında </a:t>
            </a:r>
            <a:r>
              <a:rPr lang="tr-TR" dirty="0" err="1">
                <a:solidFill>
                  <a:schemeClr val="tx1"/>
                </a:solidFill>
                <a:latin typeface="Arial" panose="020B0604020202020204" pitchFamily="34" charset="0"/>
                <a:ea typeface="Calibri" panose="020F0502020204030204" pitchFamily="34" charset="0"/>
                <a:cs typeface="Arial" panose="020B0604020202020204" pitchFamily="34" charset="0"/>
              </a:rPr>
              <a:t>Erasmus</a:t>
            </a:r>
            <a:r>
              <a:rPr lang="tr-TR" dirty="0">
                <a:solidFill>
                  <a:schemeClr val="tx1"/>
                </a:solidFill>
                <a:latin typeface="Arial" panose="020B0604020202020204" pitchFamily="34" charset="0"/>
                <a:ea typeface="Calibri" panose="020F0502020204030204" pitchFamily="34" charset="0"/>
                <a:cs typeface="Arial" panose="020B0604020202020204" pitchFamily="34" charset="0"/>
              </a:rPr>
              <a:t> + Mesleki Eğitim </a:t>
            </a:r>
            <a:r>
              <a:rPr lang="tr-TR" dirty="0" smtClean="0">
                <a:solidFill>
                  <a:schemeClr val="tx1"/>
                </a:solidFill>
                <a:latin typeface="Arial" panose="020B0604020202020204" pitchFamily="34" charset="0"/>
                <a:ea typeface="Calibri" panose="020F0502020204030204" pitchFamily="34" charset="0"/>
                <a:cs typeface="Arial" panose="020B0604020202020204" pitchFamily="34" charset="0"/>
              </a:rPr>
              <a:t>ve Okul Eğitimi Programları </a:t>
            </a:r>
            <a:r>
              <a:rPr lang="tr-TR" dirty="0">
                <a:solidFill>
                  <a:schemeClr val="tx1"/>
                </a:solidFill>
                <a:latin typeface="Arial" panose="020B0604020202020204" pitchFamily="34" charset="0"/>
                <a:ea typeface="Calibri" panose="020F0502020204030204" pitchFamily="34" charset="0"/>
                <a:cs typeface="Arial" panose="020B0604020202020204" pitchFamily="34" charset="0"/>
              </a:rPr>
              <a:t>çerçevesinde akredite olmaya hak kazanmıştır.</a:t>
            </a:r>
          </a:p>
          <a:p>
            <a:pPr>
              <a:lnSpc>
                <a:spcPct val="170000"/>
              </a:lnSpc>
            </a:pPr>
            <a:endParaRPr lang="tr-TR"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pic>
        <p:nvPicPr>
          <p:cNvPr id="2" name="Resim 1"/>
          <p:cNvPicPr>
            <a:picLocks noChangeAspect="1"/>
          </p:cNvPicPr>
          <p:nvPr/>
        </p:nvPicPr>
        <p:blipFill>
          <a:blip r:embed="rId3"/>
          <a:stretch>
            <a:fillRect/>
          </a:stretch>
        </p:blipFill>
        <p:spPr>
          <a:xfrm>
            <a:off x="604648" y="185630"/>
            <a:ext cx="1725636" cy="794340"/>
          </a:xfrm>
          <a:prstGeom prst="rect">
            <a:avLst/>
          </a:prstGeom>
        </p:spPr>
      </p:pic>
    </p:spTree>
    <p:extLst>
      <p:ext uri="{BB962C8B-B14F-4D97-AF65-F5344CB8AC3E}">
        <p14:creationId xmlns:p14="http://schemas.microsoft.com/office/powerpoint/2010/main" val="379855744"/>
      </p:ext>
    </p:extLst>
  </p:cSld>
  <p:clrMapOvr>
    <a:masterClrMapping/>
  </p:clrMapOvr>
  <p:transition spd="med">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1075"/>
            <a:ext cx="8229600" cy="5486400"/>
          </a:xfrm>
        </p:spPr>
        <p:txBody>
          <a:bodyPr>
            <a:normAutofit fontScale="92500" lnSpcReduction="10000"/>
          </a:bodyPr>
          <a:lstStyle/>
          <a:p>
            <a:pPr marL="0" lvl="0" indent="0" algn="just">
              <a:buNone/>
            </a:pPr>
            <a:r>
              <a:rPr lang="tr-TR" sz="2400" b="1" dirty="0" smtClean="0"/>
              <a:t>Kısa dönem öğrenici hareketliliği (10-89 </a:t>
            </a:r>
            <a:r>
              <a:rPr lang="tr-TR" sz="2400" b="1" dirty="0"/>
              <a:t>gün</a:t>
            </a:r>
            <a:r>
              <a:rPr lang="tr-TR" sz="2400" b="1" dirty="0" smtClean="0"/>
              <a:t>)</a:t>
            </a:r>
          </a:p>
          <a:p>
            <a:pPr marL="0" indent="0" algn="just">
              <a:buNone/>
            </a:pPr>
            <a:r>
              <a:rPr lang="tr-TR" sz="2400" b="1" dirty="0"/>
              <a:t>(İş tabanlı öğrenme şeklinde staj </a:t>
            </a:r>
            <a:r>
              <a:rPr lang="tr-TR" sz="2400" b="1" dirty="0" smtClean="0"/>
              <a:t>faaliyeti)</a:t>
            </a:r>
          </a:p>
          <a:p>
            <a:pPr marL="0" indent="0" algn="just">
              <a:buNone/>
            </a:pPr>
            <a:endParaRPr lang="en-US" sz="2000" dirty="0" smtClean="0"/>
          </a:p>
          <a:p>
            <a:pPr marL="0" indent="0" algn="just">
              <a:buNone/>
            </a:pPr>
            <a:r>
              <a:rPr lang="tr-TR" sz="2000" dirty="0"/>
              <a:t>M</a:t>
            </a:r>
            <a:r>
              <a:rPr lang="tr-TR" sz="2000" dirty="0" smtClean="0"/>
              <a:t>esleki eğitim öğrenicileri yurt dışında mesleki eğitim sağlayıcısı bir kurumda, bir şirkette veya mesleki eğitim veya iş gücü piyasasında aktif olan bir kurumda öğrenme dönemi geçirebilirler. </a:t>
            </a:r>
          </a:p>
          <a:p>
            <a:pPr marL="0" indent="0" algn="just">
              <a:buNone/>
            </a:pPr>
            <a:endParaRPr lang="tr-TR" sz="2000" dirty="0"/>
          </a:p>
          <a:p>
            <a:pPr marL="0" indent="0" algn="just">
              <a:buNone/>
            </a:pPr>
            <a:r>
              <a:rPr lang="tr-TR" sz="2000" b="1" i="1" dirty="0" err="1" smtClean="0"/>
              <a:t>Work-based</a:t>
            </a:r>
            <a:r>
              <a:rPr lang="tr-TR" sz="2000" b="1" i="1" dirty="0" smtClean="0"/>
              <a:t> </a:t>
            </a:r>
            <a:r>
              <a:rPr lang="tr-TR" sz="2000" b="1" i="1" dirty="0" err="1"/>
              <a:t>learning</a:t>
            </a:r>
            <a:r>
              <a:rPr lang="tr-TR" sz="2000" i="1" dirty="0"/>
              <a:t>: İşyerinde (alternatif eğitim gibi) veya bir mesleki eğitim kurumunda mesleki bağlamdaki görevleri yerine getirerek ve bunları yansıtarak bilgi ve becerilerin edinilmesi</a:t>
            </a:r>
          </a:p>
          <a:p>
            <a:pPr marL="0" indent="0" algn="just">
              <a:buNone/>
            </a:pPr>
            <a:endParaRPr lang="tr-TR" sz="2000" dirty="0" smtClean="0"/>
          </a:p>
          <a:p>
            <a:pPr marL="0" indent="0" algn="just">
              <a:buNone/>
            </a:pPr>
            <a:r>
              <a:rPr lang="tr-TR" sz="2000" b="1" i="1" dirty="0" smtClean="0">
                <a:solidFill>
                  <a:srgbClr val="FF0000"/>
                </a:solidFill>
              </a:rPr>
              <a:t>Türkiye’den giden öğrenici grubuna tercüman eşliğinde sınıfta veya atölye ortamında ders veya seminer verilmesi gibi faaliyetler ile tercüman eşliğinde katılımcı grubunun kurum ziyareti yaparak bu kurumlarda örnek uygulama yapması gibi faaliyetler uygun değildir</a:t>
            </a:r>
            <a:r>
              <a:rPr lang="tr-TR" sz="2000" i="1" dirty="0" smtClean="0"/>
              <a:t>.</a:t>
            </a:r>
            <a:endParaRPr lang="tr-TR" sz="2000" i="1" dirty="0"/>
          </a:p>
          <a:p>
            <a:pPr marL="0" indent="0" algn="just">
              <a:buNone/>
            </a:pPr>
            <a:endParaRPr lang="tr-TR" sz="2000" dirty="0" smtClean="0"/>
          </a:p>
          <a:p>
            <a:pPr marL="0" indent="0" algn="just">
              <a:buNone/>
            </a:pPr>
            <a:r>
              <a:rPr lang="tr-TR" sz="2000" i="1" dirty="0" smtClean="0"/>
              <a:t>Dezavantajlı </a:t>
            </a:r>
            <a:r>
              <a:rPr lang="tr-TR" sz="2000" i="1" dirty="0"/>
              <a:t>gruplardaki katılımcılar için gerekçelendirilmesi halinde asgari süre 2 gün olacak şekilde hareketlilik planlanabilir. </a:t>
            </a:r>
          </a:p>
          <a:p>
            <a:pPr marL="0" indent="0" algn="just">
              <a:buNone/>
            </a:pPr>
            <a:endParaRPr lang="tr-TR" sz="2000" i="1" dirty="0"/>
          </a:p>
        </p:txBody>
      </p:sp>
      <p:sp>
        <p:nvSpPr>
          <p:cNvPr id="5" name="Title 1"/>
          <p:cNvSpPr txBox="1">
            <a:spLocks/>
          </p:cNvSpPr>
          <p:nvPr/>
        </p:nvSpPr>
        <p:spPr>
          <a:xfrm>
            <a:off x="457200" y="152400"/>
            <a:ext cx="8229600" cy="6096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b="0" i="0" kern="1200">
                <a:solidFill>
                  <a:srgbClr val="D5384B"/>
                </a:solidFill>
                <a:latin typeface="Arial"/>
                <a:ea typeface="+mj-ea"/>
                <a:cs typeface="Arial"/>
              </a:defRPr>
            </a:lvl1pPr>
          </a:lstStyle>
          <a:p>
            <a:r>
              <a:rPr lang="en-US" sz="2800" dirty="0" err="1">
                <a:solidFill>
                  <a:srgbClr val="C00000"/>
                </a:solidFill>
              </a:rPr>
              <a:t>Öğrenici</a:t>
            </a:r>
            <a:r>
              <a:rPr lang="tr-TR" sz="2800" dirty="0">
                <a:solidFill>
                  <a:srgbClr val="C00000"/>
                </a:solidFill>
              </a:rPr>
              <a:t> (</a:t>
            </a:r>
            <a:r>
              <a:rPr lang="tr-TR" sz="2800" dirty="0" err="1">
                <a:solidFill>
                  <a:srgbClr val="C00000"/>
                </a:solidFill>
              </a:rPr>
              <a:t>learner</a:t>
            </a:r>
            <a:r>
              <a:rPr lang="tr-TR" sz="2800" dirty="0">
                <a:solidFill>
                  <a:srgbClr val="C00000"/>
                </a:solidFill>
              </a:rPr>
              <a:t>) Hareketliliği</a:t>
            </a:r>
          </a:p>
        </p:txBody>
      </p:sp>
    </p:spTree>
    <p:extLst>
      <p:ext uri="{BB962C8B-B14F-4D97-AF65-F5344CB8AC3E}">
        <p14:creationId xmlns:p14="http://schemas.microsoft.com/office/powerpoint/2010/main" val="1658396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990600"/>
            <a:ext cx="8229600" cy="5290127"/>
          </a:xfrm>
        </p:spPr>
        <p:txBody>
          <a:bodyPr>
            <a:normAutofit fontScale="92500" lnSpcReduction="20000"/>
          </a:bodyPr>
          <a:lstStyle/>
          <a:p>
            <a:pPr marL="0" lvl="0" indent="0" algn="just">
              <a:buNone/>
            </a:pPr>
            <a:r>
              <a:rPr lang="tr-TR" sz="2000" b="1" dirty="0" smtClean="0"/>
              <a:t>Uzun dönem öğrenici hareketliliği </a:t>
            </a:r>
            <a:r>
              <a:rPr lang="tr-TR" sz="2000" b="1" dirty="0"/>
              <a:t>(</a:t>
            </a:r>
            <a:r>
              <a:rPr lang="tr-TR" sz="2000" b="1" dirty="0" err="1"/>
              <a:t>ErasmusPro</a:t>
            </a:r>
            <a:r>
              <a:rPr lang="tr-TR" sz="2000" b="1" dirty="0"/>
              <a:t>) (90-365 gün</a:t>
            </a:r>
            <a:r>
              <a:rPr lang="tr-TR" sz="2000" b="1" dirty="0" smtClean="0"/>
              <a:t>)</a:t>
            </a:r>
          </a:p>
          <a:p>
            <a:pPr marL="0" indent="0" algn="just">
              <a:buNone/>
            </a:pPr>
            <a:r>
              <a:rPr lang="tr-TR" sz="2000" b="1" dirty="0"/>
              <a:t>(İş tabanlı </a:t>
            </a:r>
            <a:r>
              <a:rPr lang="tr-TR" sz="2000" b="1" dirty="0" smtClean="0"/>
              <a:t>öğrenme şeklinde staj </a:t>
            </a:r>
            <a:r>
              <a:rPr lang="tr-TR" sz="2000" b="1" dirty="0"/>
              <a:t>faaliyeti)</a:t>
            </a:r>
          </a:p>
          <a:p>
            <a:pPr marL="0" indent="0" algn="just">
              <a:buNone/>
            </a:pPr>
            <a:endParaRPr lang="en-US" sz="2000" dirty="0" smtClean="0"/>
          </a:p>
          <a:p>
            <a:pPr marL="0" indent="0" algn="just">
              <a:buNone/>
            </a:pPr>
            <a:r>
              <a:rPr lang="tr-TR" sz="2000" dirty="0"/>
              <a:t>M</a:t>
            </a:r>
            <a:r>
              <a:rPr lang="tr-TR" sz="2000" dirty="0" smtClean="0"/>
              <a:t>esleki eğitim </a:t>
            </a:r>
            <a:r>
              <a:rPr lang="tr-TR" sz="2000" dirty="0"/>
              <a:t>öğrenicileri yurt dışında </a:t>
            </a:r>
            <a:r>
              <a:rPr lang="tr-TR" sz="2000" dirty="0" smtClean="0"/>
              <a:t>mesleki </a:t>
            </a:r>
            <a:r>
              <a:rPr lang="tr-TR" sz="2000" dirty="0"/>
              <a:t>e</a:t>
            </a:r>
            <a:r>
              <a:rPr lang="tr-TR" sz="2000" dirty="0" smtClean="0"/>
              <a:t>ğitim sağlayıcısı </a:t>
            </a:r>
            <a:r>
              <a:rPr lang="tr-TR" sz="2000" dirty="0"/>
              <a:t>bir kurumda, bir şirkette veya mesleki eğitim veya iş gücü piyasasında aktif olan bir kurumda daha uzun bir öğrenme dönemi geçirebilirler. </a:t>
            </a:r>
            <a:endParaRPr lang="tr-TR" sz="2000" dirty="0" smtClean="0"/>
          </a:p>
          <a:p>
            <a:pPr marL="0" indent="0" algn="just">
              <a:buNone/>
            </a:pPr>
            <a:endParaRPr lang="tr-TR" sz="2000" dirty="0"/>
          </a:p>
          <a:p>
            <a:pPr marL="0" indent="0" algn="just">
              <a:buNone/>
            </a:pPr>
            <a:r>
              <a:rPr lang="tr-TR" sz="2000" dirty="0"/>
              <a:t>Bu dönem güçlü bir </a:t>
            </a:r>
            <a:r>
              <a:rPr lang="tr-TR" sz="2000" u="sng" dirty="0"/>
              <a:t>iş tabanlı öğrenme (</a:t>
            </a:r>
            <a:r>
              <a:rPr lang="tr-TR" sz="2000" u="sng" dirty="0" err="1"/>
              <a:t>work-based</a:t>
            </a:r>
            <a:r>
              <a:rPr lang="tr-TR" sz="2000" u="sng" dirty="0"/>
              <a:t> </a:t>
            </a:r>
            <a:r>
              <a:rPr lang="tr-TR" sz="2000" u="sng" dirty="0" err="1"/>
              <a:t>learning</a:t>
            </a:r>
            <a:r>
              <a:rPr lang="tr-TR" sz="2000" u="sng" dirty="0"/>
              <a:t>) bileşeni ve her bir katılımcı için tanımlanmış bireysel öğrenme programı</a:t>
            </a:r>
            <a:r>
              <a:rPr lang="tr-TR" sz="2000" dirty="0"/>
              <a:t>nı mutlaka içermek zorundadır</a:t>
            </a:r>
            <a:r>
              <a:rPr lang="tr-TR" sz="2000" dirty="0" smtClean="0"/>
              <a:t>.</a:t>
            </a:r>
          </a:p>
          <a:p>
            <a:pPr marL="0" indent="0" algn="just">
              <a:buNone/>
            </a:pPr>
            <a:endParaRPr lang="tr-TR" sz="2000" dirty="0"/>
          </a:p>
          <a:p>
            <a:pPr marL="0" indent="0" algn="just">
              <a:buNone/>
            </a:pPr>
            <a:r>
              <a:rPr lang="tr-TR" sz="2000" b="1" i="1" dirty="0" err="1"/>
              <a:t>Work-based</a:t>
            </a:r>
            <a:r>
              <a:rPr lang="tr-TR" sz="2000" b="1" i="1" dirty="0"/>
              <a:t> </a:t>
            </a:r>
            <a:r>
              <a:rPr lang="tr-TR" sz="2000" b="1" i="1" dirty="0" err="1"/>
              <a:t>learning</a:t>
            </a:r>
            <a:r>
              <a:rPr lang="tr-TR" sz="2000" i="1" dirty="0"/>
              <a:t>: İşyerinde (alternatif eğitim gibi) veya bir mesleki eğitim kurumunda mesleki bağlamdaki görevleri yerine getirerek ve bunları yansıtarak bilgi ve becerilerin edinilmesi</a:t>
            </a:r>
          </a:p>
          <a:p>
            <a:pPr marL="0" indent="0" algn="just">
              <a:buNone/>
            </a:pPr>
            <a:endParaRPr lang="tr-TR" sz="2000" dirty="0"/>
          </a:p>
          <a:p>
            <a:pPr marL="0" indent="0" algn="just">
              <a:buNone/>
            </a:pPr>
            <a:r>
              <a:rPr lang="tr-TR" sz="2000" b="1" i="1" dirty="0">
                <a:solidFill>
                  <a:srgbClr val="FF0000"/>
                </a:solidFill>
              </a:rPr>
              <a:t>Türkiye’den giden öğrenici grubuna tercüman eşliğinde sınıfta veya atölye ortamında ders veya seminer verilmesi gibi faaliyetler ile tercüman eşliğinde katılımcı grubunun kurum ziyareti yaparak bu kurumlarda örnek uygulama yapması gibi faaliyetler uygun değildir</a:t>
            </a:r>
            <a:r>
              <a:rPr lang="tr-TR" sz="2000" i="1" dirty="0"/>
              <a:t>.</a:t>
            </a:r>
          </a:p>
          <a:p>
            <a:pPr marL="0" indent="0" algn="just">
              <a:buNone/>
            </a:pPr>
            <a:endParaRPr lang="tr-TR" sz="2000" dirty="0"/>
          </a:p>
        </p:txBody>
      </p:sp>
      <p:sp>
        <p:nvSpPr>
          <p:cNvPr id="5" name="Title 1"/>
          <p:cNvSpPr txBox="1">
            <a:spLocks/>
          </p:cNvSpPr>
          <p:nvPr/>
        </p:nvSpPr>
        <p:spPr>
          <a:xfrm>
            <a:off x="457200" y="228600"/>
            <a:ext cx="8229600" cy="6096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b="0" i="0" kern="1200">
                <a:solidFill>
                  <a:srgbClr val="D5384B"/>
                </a:solidFill>
                <a:latin typeface="Arial"/>
                <a:ea typeface="+mj-ea"/>
                <a:cs typeface="Arial"/>
              </a:defRPr>
            </a:lvl1pPr>
          </a:lstStyle>
          <a:p>
            <a:r>
              <a:rPr lang="en-US" sz="2800" dirty="0" err="1">
                <a:solidFill>
                  <a:srgbClr val="C00000"/>
                </a:solidFill>
              </a:rPr>
              <a:t>Öğrenici</a:t>
            </a:r>
            <a:r>
              <a:rPr lang="tr-TR" sz="2800" dirty="0">
                <a:solidFill>
                  <a:srgbClr val="C00000"/>
                </a:solidFill>
              </a:rPr>
              <a:t> (</a:t>
            </a:r>
            <a:r>
              <a:rPr lang="tr-TR" sz="2800" dirty="0" err="1">
                <a:solidFill>
                  <a:srgbClr val="C00000"/>
                </a:solidFill>
              </a:rPr>
              <a:t>learner</a:t>
            </a:r>
            <a:r>
              <a:rPr lang="tr-TR" sz="2800" dirty="0">
                <a:solidFill>
                  <a:srgbClr val="C00000"/>
                </a:solidFill>
              </a:rPr>
              <a:t>) Hareketliliği</a:t>
            </a:r>
          </a:p>
        </p:txBody>
      </p:sp>
    </p:spTree>
    <p:extLst>
      <p:ext uri="{BB962C8B-B14F-4D97-AF65-F5344CB8AC3E}">
        <p14:creationId xmlns:p14="http://schemas.microsoft.com/office/powerpoint/2010/main" val="2928309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345" y="2438400"/>
            <a:ext cx="8229600" cy="2836862"/>
          </a:xfrm>
        </p:spPr>
        <p:txBody>
          <a:bodyPr>
            <a:normAutofit/>
          </a:bodyPr>
          <a:lstStyle/>
          <a:p>
            <a:pPr marL="0" indent="0">
              <a:buNone/>
            </a:pPr>
            <a:r>
              <a:rPr lang="tr-TR" sz="2000" b="1" dirty="0"/>
              <a:t>Uygun </a:t>
            </a:r>
            <a:r>
              <a:rPr lang="tr-TR" sz="2000" b="1" dirty="0" smtClean="0"/>
              <a:t>Faaliyetler</a:t>
            </a:r>
          </a:p>
          <a:p>
            <a:pPr marL="0" indent="0">
              <a:buNone/>
            </a:pPr>
            <a:endParaRPr lang="tr-TR" sz="2000" dirty="0"/>
          </a:p>
          <a:p>
            <a:pPr lvl="1"/>
            <a:r>
              <a:rPr lang="tr-TR" sz="2000" dirty="0" smtClean="0"/>
              <a:t>Uzmanların davet edilmesi</a:t>
            </a:r>
            <a:r>
              <a:rPr lang="en-US" sz="2000" dirty="0" smtClean="0"/>
              <a:t> </a:t>
            </a:r>
            <a:r>
              <a:rPr lang="tr-TR" sz="2000" dirty="0"/>
              <a:t>(2-60 gün</a:t>
            </a:r>
            <a:r>
              <a:rPr lang="tr-TR" sz="2000" dirty="0" smtClean="0"/>
              <a:t>)</a:t>
            </a:r>
            <a:endParaRPr lang="tr-TR" sz="2000" dirty="0"/>
          </a:p>
          <a:p>
            <a:pPr lvl="1"/>
            <a:r>
              <a:rPr lang="tr-TR" sz="2000" dirty="0"/>
              <a:t>Öğretmen ve </a:t>
            </a:r>
            <a:r>
              <a:rPr lang="tr-TR" sz="2000" dirty="0" smtClean="0"/>
              <a:t>eğitmen eğitimine ev sahipliği yapma</a:t>
            </a:r>
            <a:r>
              <a:rPr lang="en-US" sz="2000" dirty="0" smtClean="0"/>
              <a:t> </a:t>
            </a:r>
            <a:r>
              <a:rPr lang="tr-TR" sz="2000" dirty="0"/>
              <a:t>(</a:t>
            </a:r>
            <a:r>
              <a:rPr lang="en-US" sz="2000" dirty="0"/>
              <a:t>10</a:t>
            </a:r>
            <a:r>
              <a:rPr lang="tr-TR" sz="2000" dirty="0"/>
              <a:t>-</a:t>
            </a:r>
            <a:r>
              <a:rPr lang="en-US" sz="2000" dirty="0"/>
              <a:t>365</a:t>
            </a:r>
            <a:r>
              <a:rPr lang="tr-TR" sz="2000" dirty="0"/>
              <a:t> gün)</a:t>
            </a:r>
          </a:p>
          <a:p>
            <a:pPr lvl="1"/>
            <a:r>
              <a:rPr lang="tr-TR" sz="2000" dirty="0"/>
              <a:t>Hazırlık </a:t>
            </a:r>
            <a:r>
              <a:rPr lang="tr-TR" sz="2000" dirty="0" smtClean="0"/>
              <a:t>ziyaretleri</a:t>
            </a:r>
            <a:endParaRPr lang="tr-TR" sz="2000" dirty="0"/>
          </a:p>
          <a:p>
            <a:pPr marL="0" indent="0">
              <a:buNone/>
            </a:pPr>
            <a:endParaRPr lang="en-US" dirty="0" smtClean="0"/>
          </a:p>
          <a:p>
            <a:pPr marL="0" indent="0">
              <a:buNone/>
            </a:pPr>
            <a:endParaRPr lang="tr-TR" dirty="0"/>
          </a:p>
        </p:txBody>
      </p:sp>
      <p:sp>
        <p:nvSpPr>
          <p:cNvPr id="4" name="Title 1"/>
          <p:cNvSpPr txBox="1">
            <a:spLocks/>
          </p:cNvSpPr>
          <p:nvPr/>
        </p:nvSpPr>
        <p:spPr>
          <a:xfrm>
            <a:off x="457200" y="1219200"/>
            <a:ext cx="8229600" cy="9906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b="0" i="0" kern="1200">
                <a:solidFill>
                  <a:srgbClr val="D5384B"/>
                </a:solidFill>
                <a:latin typeface="Arial"/>
                <a:ea typeface="+mj-ea"/>
                <a:cs typeface="Arial"/>
              </a:defRPr>
            </a:lvl1pPr>
          </a:lstStyle>
          <a:p>
            <a:r>
              <a:rPr lang="en-US" sz="2800" dirty="0" err="1" smtClean="0">
                <a:solidFill>
                  <a:srgbClr val="C00000"/>
                </a:solidFill>
              </a:rPr>
              <a:t>Diğer</a:t>
            </a:r>
            <a:r>
              <a:rPr lang="en-US" sz="2800" dirty="0" smtClean="0">
                <a:solidFill>
                  <a:srgbClr val="C00000"/>
                </a:solidFill>
              </a:rPr>
              <a:t> </a:t>
            </a:r>
            <a:r>
              <a:rPr lang="tr-TR" sz="2800" dirty="0" err="1">
                <a:solidFill>
                  <a:srgbClr val="C00000"/>
                </a:solidFill>
              </a:rPr>
              <a:t>Hareketlili</a:t>
            </a:r>
            <a:r>
              <a:rPr lang="en-US" sz="2800" dirty="0" err="1">
                <a:solidFill>
                  <a:srgbClr val="C00000"/>
                </a:solidFill>
              </a:rPr>
              <a:t>kler</a:t>
            </a:r>
            <a:endParaRPr lang="tr-TR" sz="2800" dirty="0">
              <a:solidFill>
                <a:srgbClr val="C00000"/>
              </a:solidFill>
            </a:endParaRPr>
          </a:p>
        </p:txBody>
      </p:sp>
      <p:pic>
        <p:nvPicPr>
          <p:cNvPr id="2" name="Resim 1"/>
          <p:cNvPicPr>
            <a:picLocks noChangeAspect="1"/>
          </p:cNvPicPr>
          <p:nvPr/>
        </p:nvPicPr>
        <p:blipFill>
          <a:blip r:embed="rId2"/>
          <a:stretch>
            <a:fillRect/>
          </a:stretch>
        </p:blipFill>
        <p:spPr>
          <a:xfrm>
            <a:off x="762000" y="216341"/>
            <a:ext cx="1688738" cy="774259"/>
          </a:xfrm>
          <a:prstGeom prst="rect">
            <a:avLst/>
          </a:prstGeom>
        </p:spPr>
      </p:pic>
    </p:spTree>
    <p:extLst>
      <p:ext uri="{BB962C8B-B14F-4D97-AF65-F5344CB8AC3E}">
        <p14:creationId xmlns:p14="http://schemas.microsoft.com/office/powerpoint/2010/main" val="3724776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741862"/>
          </a:xfrm>
        </p:spPr>
        <p:txBody>
          <a:bodyPr>
            <a:normAutofit/>
          </a:bodyPr>
          <a:lstStyle/>
          <a:p>
            <a:pPr marL="0" indent="0">
              <a:buNone/>
            </a:pPr>
            <a:endParaRPr lang="en-US" dirty="0" smtClean="0"/>
          </a:p>
          <a:p>
            <a:pPr marL="0" indent="0" algn="ctr">
              <a:buNone/>
            </a:pPr>
            <a:endParaRPr lang="tr-TR" dirty="0" smtClean="0"/>
          </a:p>
          <a:p>
            <a:pPr marL="0" indent="0" algn="ctr">
              <a:buNone/>
            </a:pPr>
            <a:endParaRPr lang="tr-TR" dirty="0"/>
          </a:p>
          <a:p>
            <a:pPr marL="0" indent="0" algn="ctr">
              <a:buNone/>
            </a:pPr>
            <a:endParaRPr lang="tr-TR" dirty="0" smtClean="0"/>
          </a:p>
          <a:p>
            <a:pPr marL="0" indent="0" algn="ctr">
              <a:buNone/>
            </a:pPr>
            <a:endParaRPr lang="tr-TR" dirty="0" smtClean="0"/>
          </a:p>
          <a:p>
            <a:pPr marL="0" indent="0" algn="ctr">
              <a:buNone/>
            </a:pPr>
            <a:endParaRPr lang="tr-TR" dirty="0"/>
          </a:p>
          <a:p>
            <a:pPr marL="0" indent="0" algn="ctr">
              <a:buNone/>
            </a:pPr>
            <a:r>
              <a:rPr lang="tr-TR" sz="2800" dirty="0" smtClean="0"/>
              <a:t>Teşekkür Ederiz.</a:t>
            </a:r>
          </a:p>
          <a:p>
            <a:pPr marL="0" indent="0" algn="ctr">
              <a:buNone/>
            </a:pPr>
            <a:endParaRPr lang="tr-TR" dirty="0"/>
          </a:p>
          <a:p>
            <a:pPr marL="0" indent="0" algn="ctr">
              <a:buNone/>
            </a:pPr>
            <a:r>
              <a:rPr lang="tr-TR" dirty="0" smtClean="0"/>
              <a:t>UŞAK İL MİLLİ EĞİTİM MÜDÜRLÜĞÜ </a:t>
            </a:r>
          </a:p>
          <a:p>
            <a:pPr marL="0" indent="0" algn="ctr">
              <a:buNone/>
            </a:pPr>
            <a:r>
              <a:rPr lang="tr-TR" dirty="0" smtClean="0"/>
              <a:t>ARGE BİRİMİ</a:t>
            </a:r>
          </a:p>
          <a:p>
            <a:pPr marL="0" indent="0" algn="ctr">
              <a:buNone/>
            </a:pPr>
            <a:endParaRPr lang="tr-TR" dirty="0"/>
          </a:p>
        </p:txBody>
      </p:sp>
      <p:pic>
        <p:nvPicPr>
          <p:cNvPr id="8" name="Resim 7"/>
          <p:cNvPicPr>
            <a:picLocks noChangeAspect="1"/>
          </p:cNvPicPr>
          <p:nvPr/>
        </p:nvPicPr>
        <p:blipFill>
          <a:blip r:embed="rId2"/>
          <a:stretch>
            <a:fillRect/>
          </a:stretch>
        </p:blipFill>
        <p:spPr>
          <a:xfrm>
            <a:off x="1317038" y="417302"/>
            <a:ext cx="1986456" cy="914400"/>
          </a:xfrm>
          <a:prstGeom prst="rect">
            <a:avLst/>
          </a:prstGeom>
        </p:spPr>
      </p:pic>
    </p:spTree>
    <p:extLst>
      <p:ext uri="{BB962C8B-B14F-4D97-AF65-F5344CB8AC3E}">
        <p14:creationId xmlns:p14="http://schemas.microsoft.com/office/powerpoint/2010/main" val="600177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3717032"/>
            <a:ext cx="7772400" cy="1362075"/>
          </a:xfrm>
        </p:spPr>
        <p:txBody>
          <a:bodyPr/>
          <a:lstStyle/>
          <a:p>
            <a:r>
              <a:rPr lang="tr-TR" sz="100" smtClean="0"/>
              <a:t>1</a:t>
            </a:r>
            <a:endParaRPr lang="en-US" sz="100" dirty="0"/>
          </a:p>
        </p:txBody>
      </p:sp>
      <p:sp>
        <p:nvSpPr>
          <p:cNvPr id="5" name="Text Placeholder 4"/>
          <p:cNvSpPr>
            <a:spLocks noGrp="1"/>
          </p:cNvSpPr>
          <p:nvPr>
            <p:ph type="body" idx="1"/>
          </p:nvPr>
        </p:nvSpPr>
        <p:spPr>
          <a:xfrm>
            <a:off x="630066" y="1026458"/>
            <a:ext cx="7825902" cy="5029200"/>
          </a:xfrm>
        </p:spPr>
        <p:txBody>
          <a:bodyPr>
            <a:normAutofit fontScale="25000" lnSpcReduction="20000"/>
          </a:bodyPr>
          <a:lstStyle/>
          <a:p>
            <a:endParaRPr lang="tr-TR" sz="3200" dirty="0" smtClean="0">
              <a:solidFill>
                <a:schemeClr val="tx1"/>
              </a:solidFill>
            </a:endParaRPr>
          </a:p>
          <a:p>
            <a:endParaRPr lang="tr-TR" sz="3200" dirty="0">
              <a:solidFill>
                <a:schemeClr val="tx1"/>
              </a:solidFill>
            </a:endParaRPr>
          </a:p>
          <a:p>
            <a:r>
              <a:rPr lang="tr-TR" sz="6200" dirty="0" smtClean="0">
                <a:solidFill>
                  <a:schemeClr val="tx1"/>
                </a:solidFill>
              </a:rPr>
              <a:t>Uşak </a:t>
            </a:r>
            <a:r>
              <a:rPr lang="tr-TR" sz="6200" dirty="0">
                <a:solidFill>
                  <a:schemeClr val="tx1"/>
                </a:solidFill>
              </a:rPr>
              <a:t>İl Milli Eğitim Müdürlüğü </a:t>
            </a:r>
            <a:r>
              <a:rPr lang="tr-TR" sz="6200" dirty="0" err="1" smtClean="0">
                <a:solidFill>
                  <a:schemeClr val="tx1"/>
                </a:solidFill>
              </a:rPr>
              <a:t>Erasmus</a:t>
            </a:r>
            <a:r>
              <a:rPr lang="tr-TR" sz="6200" dirty="0" smtClean="0">
                <a:solidFill>
                  <a:schemeClr val="tx1"/>
                </a:solidFill>
              </a:rPr>
              <a:t> + </a:t>
            </a:r>
            <a:r>
              <a:rPr lang="tr-TR" sz="6200" dirty="0">
                <a:solidFill>
                  <a:schemeClr val="tx1"/>
                </a:solidFill>
              </a:rPr>
              <a:t>Mesleki Eğitim Akreditasyonunun Hedefleri şunlardır; </a:t>
            </a:r>
            <a:endParaRPr lang="tr-TR" sz="6200" dirty="0" smtClean="0">
              <a:solidFill>
                <a:schemeClr val="tx1"/>
              </a:solidFill>
            </a:endParaRPr>
          </a:p>
          <a:p>
            <a:endParaRPr lang="tr-TR" sz="6200" dirty="0">
              <a:solidFill>
                <a:schemeClr val="tx1"/>
              </a:solidFill>
            </a:endParaRPr>
          </a:p>
          <a:p>
            <a:r>
              <a:rPr lang="tr-TR" sz="6200" dirty="0">
                <a:solidFill>
                  <a:schemeClr val="tx1"/>
                </a:solidFill>
              </a:rPr>
              <a:t>1.Mesleki ve Teknik Eğitim öğretmenlerinin </a:t>
            </a:r>
            <a:r>
              <a:rPr lang="tr-TR" sz="6200" dirty="0" smtClean="0">
                <a:solidFill>
                  <a:schemeClr val="tx1"/>
                </a:solidFill>
              </a:rPr>
              <a:t>işbaşı </a:t>
            </a:r>
            <a:r>
              <a:rPr lang="tr-TR" sz="6200" dirty="0">
                <a:solidFill>
                  <a:schemeClr val="tx1"/>
                </a:solidFill>
              </a:rPr>
              <a:t>gözlem ve eğitmenlik görevlendirme faaliyetleri ile hem mesleki yeterliliklerinin artırılması hem de iyi uygulamaların mevcut duruma adapte </a:t>
            </a:r>
            <a:r>
              <a:rPr lang="tr-TR" sz="6200" dirty="0" smtClean="0">
                <a:solidFill>
                  <a:schemeClr val="tx1"/>
                </a:solidFill>
              </a:rPr>
              <a:t>edilmesi</a:t>
            </a:r>
          </a:p>
          <a:p>
            <a:endParaRPr lang="tr-TR" sz="6200" dirty="0">
              <a:solidFill>
                <a:schemeClr val="tx1"/>
              </a:solidFill>
            </a:endParaRPr>
          </a:p>
          <a:p>
            <a:r>
              <a:rPr lang="tr-TR" sz="6200" dirty="0">
                <a:solidFill>
                  <a:schemeClr val="tx1"/>
                </a:solidFill>
              </a:rPr>
              <a:t>2. Mesleki eğitim öğrencilerine yurtdışı staj imkanı sağlanarak sektörün ihtiyaç duyduğu işe özgü nitelikli işgücü ile işveren kurum ve kuruluşlar arasında iletişim ve </a:t>
            </a:r>
            <a:r>
              <a:rPr lang="tr-TR" sz="6200" dirty="0" smtClean="0">
                <a:solidFill>
                  <a:schemeClr val="tx1"/>
                </a:solidFill>
              </a:rPr>
              <a:t>işbirliğinin sağlaması</a:t>
            </a:r>
          </a:p>
          <a:p>
            <a:endParaRPr lang="tr-TR" sz="6200" dirty="0">
              <a:solidFill>
                <a:schemeClr val="tx1"/>
              </a:solidFill>
            </a:endParaRPr>
          </a:p>
          <a:p>
            <a:r>
              <a:rPr lang="tr-TR" sz="6200" dirty="0">
                <a:solidFill>
                  <a:schemeClr val="tx1"/>
                </a:solidFill>
              </a:rPr>
              <a:t>3. Geleceğin Meslekleri konusunda yerelde ve uluslararası boyutta iletişim ve işbirliği sağlayarak beceri yarışmalarına ve çeşitli proje faaliyetlerine katılım </a:t>
            </a:r>
            <a:r>
              <a:rPr lang="tr-TR" sz="6200" dirty="0" smtClean="0">
                <a:solidFill>
                  <a:schemeClr val="tx1"/>
                </a:solidFill>
              </a:rPr>
              <a:t>sağlama</a:t>
            </a:r>
          </a:p>
          <a:p>
            <a:endParaRPr lang="tr-TR" sz="6200" dirty="0">
              <a:solidFill>
                <a:schemeClr val="tx1"/>
              </a:solidFill>
            </a:endParaRPr>
          </a:p>
          <a:p>
            <a:r>
              <a:rPr lang="tr-TR" sz="6200" dirty="0">
                <a:solidFill>
                  <a:schemeClr val="tx1"/>
                </a:solidFill>
              </a:rPr>
              <a:t>4. Yurtdışı hareketlilik faaliyetlerinde elde edinilen becerilerin, öğrenme çıktılarının kalitesi, şeffaflığı ve tanınması sağlamak amacıyla Avrupa araçlarının kullanımını teşvik </a:t>
            </a:r>
            <a:r>
              <a:rPr lang="tr-TR" sz="6200" dirty="0" smtClean="0">
                <a:solidFill>
                  <a:schemeClr val="tx1"/>
                </a:solidFill>
              </a:rPr>
              <a:t>etmek</a:t>
            </a:r>
          </a:p>
          <a:p>
            <a:endParaRPr lang="tr-TR" sz="6200" dirty="0">
              <a:solidFill>
                <a:schemeClr val="tx1"/>
              </a:solidFill>
            </a:endParaRPr>
          </a:p>
          <a:p>
            <a:r>
              <a:rPr lang="tr-TR" sz="6200" dirty="0">
                <a:solidFill>
                  <a:schemeClr val="tx1"/>
                </a:solidFill>
              </a:rPr>
              <a:t>5. Yurt dışı hareketlilik faaliyetlerine katılım sağlamada dezavantajlı bireylerin dahil edilmesiyle tüm katılımcılar için adil ve eşit koşullar sağlama</a:t>
            </a:r>
          </a:p>
          <a:p>
            <a:endParaRPr lang="tr-TR" sz="3200" dirty="0">
              <a:solidFill>
                <a:schemeClr val="tx1"/>
              </a:solidFill>
              <a:latin typeface="+mj-lt"/>
              <a:ea typeface="Tahoma" panose="020B0604030504040204" pitchFamily="34" charset="0"/>
              <a:cs typeface="Tahoma" panose="020B0604030504040204" pitchFamily="34" charset="0"/>
            </a:endParaRPr>
          </a:p>
        </p:txBody>
      </p:sp>
      <p:pic>
        <p:nvPicPr>
          <p:cNvPr id="3" name="Resim 2"/>
          <p:cNvPicPr>
            <a:picLocks noChangeAspect="1"/>
          </p:cNvPicPr>
          <p:nvPr/>
        </p:nvPicPr>
        <p:blipFill>
          <a:blip r:embed="rId3"/>
          <a:stretch>
            <a:fillRect/>
          </a:stretch>
        </p:blipFill>
        <p:spPr>
          <a:xfrm>
            <a:off x="683569" y="213640"/>
            <a:ext cx="1687876" cy="776959"/>
          </a:xfrm>
          <a:prstGeom prst="rect">
            <a:avLst/>
          </a:prstGeom>
        </p:spPr>
      </p:pic>
    </p:spTree>
    <p:extLst>
      <p:ext uri="{BB962C8B-B14F-4D97-AF65-F5344CB8AC3E}">
        <p14:creationId xmlns:p14="http://schemas.microsoft.com/office/powerpoint/2010/main" val="2305436789"/>
      </p:ext>
    </p:extLst>
  </p:cSld>
  <p:clrMapOvr>
    <a:masterClrMapping/>
  </p:clrMapOvr>
  <p:transition spd="med">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85" y="1178859"/>
            <a:ext cx="8229600" cy="762000"/>
          </a:xfrm>
        </p:spPr>
        <p:txBody>
          <a:bodyPr>
            <a:normAutofit/>
          </a:bodyPr>
          <a:lstStyle/>
          <a:p>
            <a:pPr defTabSz="914400" fontAlgn="base">
              <a:lnSpc>
                <a:spcPct val="90000"/>
              </a:lnSpc>
              <a:spcAft>
                <a:spcPct val="0"/>
              </a:spcAft>
            </a:pPr>
            <a:r>
              <a:rPr lang="en-US" altLang="tr-TR" sz="3000" dirty="0" err="1">
                <a:solidFill>
                  <a:srgbClr val="C00000"/>
                </a:solidFill>
                <a:cs typeface="Tahoma" pitchFamily="34" charset="0"/>
              </a:rPr>
              <a:t>Hedefler</a:t>
            </a:r>
            <a:endParaRPr lang="en-US" altLang="tr-TR" sz="3000" dirty="0">
              <a:solidFill>
                <a:srgbClr val="C00000"/>
              </a:solidFill>
              <a:cs typeface="Tahoma" pitchFamily="34" charset="0"/>
            </a:endParaRPr>
          </a:p>
        </p:txBody>
      </p:sp>
      <p:sp>
        <p:nvSpPr>
          <p:cNvPr id="3" name="Content Placeholder 2"/>
          <p:cNvSpPr>
            <a:spLocks noGrp="1"/>
          </p:cNvSpPr>
          <p:nvPr>
            <p:ph idx="1"/>
          </p:nvPr>
        </p:nvSpPr>
        <p:spPr>
          <a:xfrm>
            <a:off x="609599" y="2057400"/>
            <a:ext cx="8091055" cy="3294062"/>
          </a:xfrm>
        </p:spPr>
        <p:txBody>
          <a:bodyPr>
            <a:normAutofit/>
          </a:bodyPr>
          <a:lstStyle/>
          <a:p>
            <a:pPr marL="0" indent="0" algn="just">
              <a:buNone/>
            </a:pPr>
            <a:r>
              <a:rPr lang="tr-TR" sz="2000" dirty="0" err="1" smtClean="0"/>
              <a:t>Erasmus</a:t>
            </a:r>
            <a:r>
              <a:rPr lang="tr-TR" sz="2000" dirty="0" smtClean="0"/>
              <a:t> </a:t>
            </a:r>
            <a:r>
              <a:rPr lang="tr-TR" sz="2000" dirty="0"/>
              <a:t>+ tarafından finanse edilen hareketlilik faaliyetlerinin amacı, </a:t>
            </a:r>
            <a:r>
              <a:rPr lang="tr-TR" sz="2000" u="sng" dirty="0"/>
              <a:t>bireylere öğrenme fırsatları sağlamak </a:t>
            </a:r>
            <a:r>
              <a:rPr lang="tr-TR" sz="2000" dirty="0"/>
              <a:t>ve </a:t>
            </a:r>
            <a:r>
              <a:rPr lang="tr-TR" sz="2000" u="sng" dirty="0"/>
              <a:t>Mesleki eğitim sağlayıcılarının ve diğer kuruluşların </a:t>
            </a:r>
            <a:r>
              <a:rPr lang="tr-TR" sz="2000" u="sng" dirty="0" err="1"/>
              <a:t>uluslararasılaşması</a:t>
            </a:r>
            <a:r>
              <a:rPr lang="tr-TR" sz="2000" u="sng" dirty="0"/>
              <a:t> ve kurumsal gelişimini desteklemek</a:t>
            </a:r>
            <a:r>
              <a:rPr lang="tr-TR" sz="2000" dirty="0"/>
              <a:t>tir. </a:t>
            </a:r>
            <a:endParaRPr lang="en-US" sz="2000" dirty="0" smtClean="0"/>
          </a:p>
          <a:p>
            <a:pPr marL="0" indent="0">
              <a:buNone/>
            </a:pPr>
            <a:endParaRPr lang="en-US" sz="2000" dirty="0"/>
          </a:p>
          <a:p>
            <a:pPr algn="just"/>
            <a:r>
              <a:rPr lang="tr-TR" sz="2000" dirty="0"/>
              <a:t>Avrupa’da Temel Mesleki Eğitimin ve Sürekli Mesleki Eğitimin </a:t>
            </a:r>
            <a:r>
              <a:rPr lang="tr-TR" sz="2000" dirty="0" smtClean="0"/>
              <a:t>kalitesinin artırılması</a:t>
            </a:r>
            <a:endParaRPr lang="en-US" sz="2000" dirty="0" smtClean="0"/>
          </a:p>
          <a:p>
            <a:pPr algn="just"/>
            <a:r>
              <a:rPr lang="tr-TR" sz="2000" dirty="0"/>
              <a:t>Öğrenmenin ve öğretmenin Avrupa b</a:t>
            </a:r>
            <a:r>
              <a:rPr lang="tr-TR" sz="2000" dirty="0" smtClean="0"/>
              <a:t>oyutunun güçlendirilmesi</a:t>
            </a:r>
            <a:endParaRPr lang="tr-TR" sz="2000" dirty="0"/>
          </a:p>
          <a:p>
            <a:endParaRPr lang="tr-TR" dirty="0"/>
          </a:p>
          <a:p>
            <a:pPr marL="0" indent="0">
              <a:buNone/>
            </a:pPr>
            <a:endParaRPr lang="en-US" sz="2400" dirty="0" smtClean="0"/>
          </a:p>
          <a:p>
            <a:endParaRPr lang="en-US" sz="2400" dirty="0"/>
          </a:p>
          <a:p>
            <a:endParaRPr lang="en-US" sz="2400" dirty="0" smtClean="0"/>
          </a:p>
          <a:p>
            <a:endParaRPr lang="tr-TR" sz="2400" dirty="0"/>
          </a:p>
        </p:txBody>
      </p:sp>
      <p:pic>
        <p:nvPicPr>
          <p:cNvPr id="4" name="Resim 3"/>
          <p:cNvPicPr>
            <a:picLocks noChangeAspect="1"/>
          </p:cNvPicPr>
          <p:nvPr/>
        </p:nvPicPr>
        <p:blipFill>
          <a:blip r:embed="rId2"/>
          <a:stretch>
            <a:fillRect/>
          </a:stretch>
        </p:blipFill>
        <p:spPr>
          <a:xfrm>
            <a:off x="914400" y="281955"/>
            <a:ext cx="1380844" cy="635627"/>
          </a:xfrm>
          <a:prstGeom prst="rect">
            <a:avLst/>
          </a:prstGeom>
        </p:spPr>
      </p:pic>
    </p:spTree>
    <p:extLst>
      <p:ext uri="{BB962C8B-B14F-4D97-AF65-F5344CB8AC3E}">
        <p14:creationId xmlns:p14="http://schemas.microsoft.com/office/powerpoint/2010/main" val="4079858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085" y="1559859"/>
            <a:ext cx="8229600" cy="533400"/>
          </a:xfrm>
        </p:spPr>
        <p:txBody>
          <a:bodyPr>
            <a:normAutofit/>
          </a:bodyPr>
          <a:lstStyle/>
          <a:p>
            <a:pPr defTabSz="914400" fontAlgn="base">
              <a:lnSpc>
                <a:spcPct val="90000"/>
              </a:lnSpc>
              <a:spcAft>
                <a:spcPct val="0"/>
              </a:spcAft>
            </a:pPr>
            <a:r>
              <a:rPr lang="en-US" altLang="tr-TR" sz="3000" dirty="0" err="1">
                <a:solidFill>
                  <a:srgbClr val="C00000"/>
                </a:solidFill>
                <a:cs typeface="Tahoma" pitchFamily="34" charset="0"/>
              </a:rPr>
              <a:t>Hedefler</a:t>
            </a:r>
            <a:endParaRPr lang="en-US" altLang="tr-TR" sz="3000" dirty="0">
              <a:solidFill>
                <a:srgbClr val="C00000"/>
              </a:solidFill>
              <a:cs typeface="Tahoma" pitchFamily="34" charset="0"/>
            </a:endParaRPr>
          </a:p>
        </p:txBody>
      </p:sp>
      <p:sp>
        <p:nvSpPr>
          <p:cNvPr id="3" name="Content Placeholder 2"/>
          <p:cNvSpPr>
            <a:spLocks noGrp="1"/>
          </p:cNvSpPr>
          <p:nvPr>
            <p:ph idx="1"/>
          </p:nvPr>
        </p:nvSpPr>
        <p:spPr>
          <a:xfrm>
            <a:off x="471055" y="2286000"/>
            <a:ext cx="8229600" cy="3065462"/>
          </a:xfrm>
        </p:spPr>
        <p:txBody>
          <a:bodyPr>
            <a:normAutofit/>
          </a:bodyPr>
          <a:lstStyle/>
          <a:p>
            <a:pPr marL="0" indent="0" algn="just">
              <a:buNone/>
            </a:pPr>
            <a:r>
              <a:rPr lang="tr-TR" sz="2000" b="1" dirty="0"/>
              <a:t>Öğrenmenin ve </a:t>
            </a:r>
            <a:r>
              <a:rPr lang="en-US" sz="2000" b="1" dirty="0" smtClean="0"/>
              <a:t>Ö</a:t>
            </a:r>
            <a:r>
              <a:rPr lang="tr-TR" sz="2000" b="1" dirty="0" err="1" smtClean="0"/>
              <a:t>ğretmenin</a:t>
            </a:r>
            <a:r>
              <a:rPr lang="tr-TR" sz="2000" b="1" dirty="0" smtClean="0"/>
              <a:t> </a:t>
            </a:r>
            <a:r>
              <a:rPr lang="tr-TR" sz="2000" b="1" dirty="0"/>
              <a:t>Avrupa Boyutunun </a:t>
            </a:r>
            <a:r>
              <a:rPr lang="tr-TR" sz="2000" b="1" dirty="0" smtClean="0"/>
              <a:t>Güçlendirilmesi</a:t>
            </a:r>
            <a:endParaRPr lang="en-US" sz="2000" b="1" dirty="0" smtClean="0"/>
          </a:p>
          <a:p>
            <a:pPr algn="just"/>
            <a:endParaRPr lang="en-US" sz="2000" b="1" dirty="0" smtClean="0"/>
          </a:p>
          <a:p>
            <a:pPr lvl="0" algn="just"/>
            <a:r>
              <a:rPr lang="en-US" sz="2000" dirty="0" err="1" smtClean="0"/>
              <a:t>Dahil</a:t>
            </a:r>
            <a:r>
              <a:rPr lang="en-US" sz="2000" dirty="0" smtClean="0"/>
              <a:t> </a:t>
            </a:r>
            <a:r>
              <a:rPr lang="en-US" sz="2000" dirty="0" err="1" smtClean="0"/>
              <a:t>etme</a:t>
            </a:r>
            <a:r>
              <a:rPr lang="tr-TR" sz="2000" dirty="0" smtClean="0"/>
              <a:t> </a:t>
            </a:r>
            <a:r>
              <a:rPr lang="tr-TR" sz="2000" dirty="0"/>
              <a:t>ve çeşitlilik, hoşgörü ve demokratik katılım değerlerini teşvik etmek</a:t>
            </a:r>
          </a:p>
          <a:p>
            <a:pPr lvl="0" algn="just"/>
            <a:r>
              <a:rPr lang="tr-TR" sz="2000" dirty="0"/>
              <a:t>Ortak Avrupa mirası ve çeşitliliği hakkında bilgiyi teşvik etmek</a:t>
            </a:r>
          </a:p>
          <a:p>
            <a:pPr lvl="0" algn="just"/>
            <a:r>
              <a:rPr lang="tr-TR" sz="2000" dirty="0"/>
              <a:t>Avrupa çapında profesyonel ağların gelişimini desteklemek</a:t>
            </a:r>
          </a:p>
          <a:p>
            <a:pPr marL="0" indent="0">
              <a:buNone/>
            </a:pPr>
            <a:endParaRPr lang="tr-TR" dirty="0"/>
          </a:p>
          <a:p>
            <a:pPr marL="0" indent="0">
              <a:buNone/>
            </a:pPr>
            <a:endParaRPr lang="en-US" sz="2400" dirty="0" smtClean="0"/>
          </a:p>
          <a:p>
            <a:endParaRPr lang="en-US" sz="2400" dirty="0"/>
          </a:p>
          <a:p>
            <a:endParaRPr lang="en-US" sz="2400" dirty="0" smtClean="0"/>
          </a:p>
          <a:p>
            <a:endParaRPr lang="tr-TR" sz="2400" dirty="0"/>
          </a:p>
        </p:txBody>
      </p:sp>
      <p:pic>
        <p:nvPicPr>
          <p:cNvPr id="4" name="Resim 3"/>
          <p:cNvPicPr>
            <a:picLocks noChangeAspect="1"/>
          </p:cNvPicPr>
          <p:nvPr/>
        </p:nvPicPr>
        <p:blipFill>
          <a:blip r:embed="rId2"/>
          <a:stretch>
            <a:fillRect/>
          </a:stretch>
        </p:blipFill>
        <p:spPr>
          <a:xfrm>
            <a:off x="838200" y="248312"/>
            <a:ext cx="1688738" cy="774259"/>
          </a:xfrm>
          <a:prstGeom prst="rect">
            <a:avLst/>
          </a:prstGeom>
        </p:spPr>
      </p:pic>
    </p:spTree>
    <p:extLst>
      <p:ext uri="{BB962C8B-B14F-4D97-AF65-F5344CB8AC3E}">
        <p14:creationId xmlns:p14="http://schemas.microsoft.com/office/powerpoint/2010/main" val="171285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1371600"/>
            <a:ext cx="8229600" cy="1066800"/>
          </a:xfrm>
        </p:spPr>
        <p:txBody>
          <a:bodyPr>
            <a:normAutofit/>
          </a:bodyPr>
          <a:lstStyle/>
          <a:p>
            <a:r>
              <a:rPr lang="en-US" sz="2400" dirty="0" err="1" smtClean="0">
                <a:solidFill>
                  <a:srgbClr val="C00000"/>
                </a:solidFill>
              </a:rPr>
              <a:t>Nasıl</a:t>
            </a:r>
            <a:r>
              <a:rPr lang="en-US" sz="2400" dirty="0" smtClean="0">
                <a:solidFill>
                  <a:srgbClr val="C00000"/>
                </a:solidFill>
              </a:rPr>
              <a:t> </a:t>
            </a:r>
            <a:r>
              <a:rPr lang="tr-TR" sz="2400" dirty="0" smtClean="0">
                <a:solidFill>
                  <a:srgbClr val="C00000"/>
                </a:solidFill>
              </a:rPr>
              <a:t>başvuru yapılır?</a:t>
            </a:r>
            <a:endParaRPr lang="tr-TR" sz="2400" dirty="0">
              <a:solidFill>
                <a:srgbClr val="C00000"/>
              </a:solidFill>
            </a:endParaRPr>
          </a:p>
        </p:txBody>
      </p:sp>
      <p:sp>
        <p:nvSpPr>
          <p:cNvPr id="3" name="Content Placeholder 2"/>
          <p:cNvSpPr>
            <a:spLocks noGrp="1"/>
          </p:cNvSpPr>
          <p:nvPr>
            <p:ph idx="1"/>
          </p:nvPr>
        </p:nvSpPr>
        <p:spPr>
          <a:xfrm>
            <a:off x="471055" y="2057400"/>
            <a:ext cx="8229600" cy="3294062"/>
          </a:xfrm>
        </p:spPr>
        <p:txBody>
          <a:bodyPr>
            <a:normAutofit/>
          </a:bodyPr>
          <a:lstStyle/>
          <a:p>
            <a:endParaRPr lang="en-US" sz="2400" dirty="0" smtClean="0"/>
          </a:p>
          <a:p>
            <a:endParaRPr lang="en-US" sz="2400" dirty="0"/>
          </a:p>
          <a:p>
            <a:r>
              <a:rPr lang="en-US" sz="2400" dirty="0" err="1" smtClean="0"/>
              <a:t>Akredite</a:t>
            </a:r>
            <a:r>
              <a:rPr lang="en-US" sz="2400" dirty="0" smtClean="0"/>
              <a:t> </a:t>
            </a:r>
            <a:r>
              <a:rPr lang="en-US" sz="2400" dirty="0"/>
              <a:t>O</a:t>
            </a:r>
            <a:r>
              <a:rPr lang="en-US" sz="2400" dirty="0" smtClean="0"/>
              <a:t>lan </a:t>
            </a:r>
            <a:r>
              <a:rPr lang="en-US" sz="2400" dirty="0" err="1" smtClean="0"/>
              <a:t>Kurumların</a:t>
            </a:r>
            <a:r>
              <a:rPr lang="en-US" sz="2400" dirty="0" smtClean="0"/>
              <a:t> </a:t>
            </a:r>
            <a:r>
              <a:rPr lang="en-US" sz="2400" dirty="0" err="1" smtClean="0"/>
              <a:t>Proje</a:t>
            </a:r>
            <a:r>
              <a:rPr lang="en-US" sz="2400" dirty="0" smtClean="0"/>
              <a:t> </a:t>
            </a:r>
            <a:r>
              <a:rPr lang="en-US" sz="2400" dirty="0" err="1" smtClean="0"/>
              <a:t>Başvurusu</a:t>
            </a:r>
            <a:r>
              <a:rPr lang="en-US" sz="2400" dirty="0" smtClean="0"/>
              <a:t> – KA121</a:t>
            </a:r>
          </a:p>
          <a:p>
            <a:pPr marL="0" indent="0">
              <a:buNone/>
            </a:pPr>
            <a:endParaRPr lang="en-US" sz="2400" dirty="0" smtClean="0"/>
          </a:p>
          <a:p>
            <a:r>
              <a:rPr lang="en-US" sz="2400" dirty="0" err="1" smtClean="0"/>
              <a:t>Kısa</a:t>
            </a:r>
            <a:r>
              <a:rPr lang="en-US" sz="2400" dirty="0" smtClean="0"/>
              <a:t> </a:t>
            </a:r>
            <a:r>
              <a:rPr lang="en-US" sz="2400" dirty="0" err="1" smtClean="0"/>
              <a:t>Süreli</a:t>
            </a:r>
            <a:r>
              <a:rPr lang="en-US" sz="2400" dirty="0" smtClean="0"/>
              <a:t> </a:t>
            </a:r>
            <a:r>
              <a:rPr lang="en-US" sz="2400" dirty="0" err="1" smtClean="0"/>
              <a:t>Proje</a:t>
            </a:r>
            <a:r>
              <a:rPr lang="en-US" sz="2400" dirty="0" smtClean="0"/>
              <a:t> </a:t>
            </a:r>
            <a:r>
              <a:rPr lang="en-US" sz="2400" dirty="0" err="1" smtClean="0"/>
              <a:t>Başvurusu</a:t>
            </a:r>
            <a:r>
              <a:rPr lang="en-US" sz="2400" dirty="0" smtClean="0"/>
              <a:t> (6-18 ay) – KA122</a:t>
            </a:r>
          </a:p>
          <a:p>
            <a:pPr marL="0" indent="0">
              <a:buNone/>
            </a:pPr>
            <a:endParaRPr lang="en-US" sz="2400" dirty="0" smtClean="0"/>
          </a:p>
          <a:p>
            <a:endParaRPr lang="en-US" sz="2400" dirty="0"/>
          </a:p>
          <a:p>
            <a:endParaRPr lang="en-US" sz="2400" dirty="0" smtClean="0"/>
          </a:p>
          <a:p>
            <a:endParaRPr lang="tr-TR" sz="2400" dirty="0"/>
          </a:p>
        </p:txBody>
      </p:sp>
      <p:pic>
        <p:nvPicPr>
          <p:cNvPr id="4" name="Resim 3"/>
          <p:cNvPicPr>
            <a:picLocks noChangeAspect="1"/>
          </p:cNvPicPr>
          <p:nvPr/>
        </p:nvPicPr>
        <p:blipFill>
          <a:blip r:embed="rId2"/>
          <a:stretch>
            <a:fillRect/>
          </a:stretch>
        </p:blipFill>
        <p:spPr>
          <a:xfrm>
            <a:off x="820118" y="381000"/>
            <a:ext cx="1655380" cy="762000"/>
          </a:xfrm>
          <a:prstGeom prst="rect">
            <a:avLst/>
          </a:prstGeom>
        </p:spPr>
      </p:pic>
    </p:spTree>
    <p:extLst>
      <p:ext uri="{BB962C8B-B14F-4D97-AF65-F5344CB8AC3E}">
        <p14:creationId xmlns:p14="http://schemas.microsoft.com/office/powerpoint/2010/main" val="1982637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5" y="2209800"/>
            <a:ext cx="8229600" cy="3675062"/>
          </a:xfrm>
        </p:spPr>
        <p:txBody>
          <a:bodyPr>
            <a:normAutofit/>
          </a:bodyPr>
          <a:lstStyle/>
          <a:p>
            <a:pPr marL="0" indent="0">
              <a:buNone/>
            </a:pPr>
            <a:r>
              <a:rPr lang="en-US" sz="2400" b="1" dirty="0" err="1" smtClean="0"/>
              <a:t>Akredite</a:t>
            </a:r>
            <a:r>
              <a:rPr lang="en-US" sz="2400" b="1" dirty="0" smtClean="0"/>
              <a:t> </a:t>
            </a:r>
            <a:r>
              <a:rPr lang="en-US" sz="2400" b="1" dirty="0"/>
              <a:t>O</a:t>
            </a:r>
            <a:r>
              <a:rPr lang="en-US" sz="2400" b="1" dirty="0" smtClean="0"/>
              <a:t>lan </a:t>
            </a:r>
            <a:r>
              <a:rPr lang="en-US" sz="2400" b="1" dirty="0" err="1" smtClean="0"/>
              <a:t>Kurumların</a:t>
            </a:r>
            <a:r>
              <a:rPr lang="en-US" sz="2400" b="1" dirty="0" smtClean="0"/>
              <a:t> </a:t>
            </a:r>
            <a:r>
              <a:rPr lang="en-US" sz="2400" b="1" dirty="0" err="1" smtClean="0"/>
              <a:t>Proje</a:t>
            </a:r>
            <a:r>
              <a:rPr lang="en-US" sz="2400" b="1" dirty="0" smtClean="0"/>
              <a:t> </a:t>
            </a:r>
            <a:r>
              <a:rPr lang="en-US" sz="2400" b="1" dirty="0" err="1" smtClean="0"/>
              <a:t>Başvurusu</a:t>
            </a:r>
            <a:r>
              <a:rPr lang="en-US" sz="2400" b="1" dirty="0" smtClean="0"/>
              <a:t> – KA121</a:t>
            </a:r>
          </a:p>
          <a:p>
            <a:pPr marL="360363" indent="-360363" algn="just">
              <a:buNone/>
            </a:pPr>
            <a:endParaRPr lang="tr-TR" sz="2400" dirty="0"/>
          </a:p>
          <a:p>
            <a:pPr marL="360363" indent="-360363" algn="just">
              <a:buNone/>
            </a:pPr>
            <a:r>
              <a:rPr lang="en-US" sz="2000" b="1" dirty="0" err="1" smtClean="0"/>
              <a:t>Konsorsiyum</a:t>
            </a:r>
            <a:r>
              <a:rPr lang="en-US" sz="2000" b="1" dirty="0" smtClean="0"/>
              <a:t>:</a:t>
            </a:r>
          </a:p>
          <a:p>
            <a:pPr algn="just"/>
            <a:r>
              <a:rPr lang="tr-TR" sz="2000" dirty="0" smtClean="0"/>
              <a:t>Mesleki Eğitim </a:t>
            </a:r>
            <a:r>
              <a:rPr lang="tr-TR" sz="2000" dirty="0" err="1" smtClean="0"/>
              <a:t>Erasmus</a:t>
            </a:r>
            <a:r>
              <a:rPr lang="tr-TR" sz="2000" dirty="0" smtClean="0"/>
              <a:t> akreditasyonu alan koordinatör kuruluşlar, hibe başvurusunu konsorsiyum adına yapar.</a:t>
            </a:r>
          </a:p>
          <a:p>
            <a:pPr marL="0" indent="0" algn="just">
              <a:buNone/>
            </a:pPr>
            <a:endParaRPr lang="tr-TR" sz="2000" dirty="0"/>
          </a:p>
          <a:p>
            <a:pPr algn="just"/>
            <a:r>
              <a:rPr lang="tr-TR" sz="2000" dirty="0" smtClean="0"/>
              <a:t>Hareketlilik </a:t>
            </a:r>
            <a:r>
              <a:rPr lang="tr-TR" sz="2000" dirty="0"/>
              <a:t>konsorsiyumu üyelerinin </a:t>
            </a:r>
            <a:r>
              <a:rPr lang="tr-TR" sz="2000" dirty="0" smtClean="0"/>
              <a:t>OID numaralarını başvuru formuna girilir.</a:t>
            </a:r>
          </a:p>
          <a:p>
            <a:pPr marL="0" indent="0" algn="just">
              <a:buNone/>
            </a:pPr>
            <a:endParaRPr lang="tr-TR" sz="2000" dirty="0"/>
          </a:p>
          <a:p>
            <a:pPr marL="0" indent="0">
              <a:buNone/>
            </a:pPr>
            <a:endParaRPr lang="tr-TR" dirty="0"/>
          </a:p>
          <a:p>
            <a:pPr marL="0" indent="0">
              <a:buNone/>
            </a:pPr>
            <a:endParaRPr lang="en-US" sz="2400" dirty="0" smtClean="0"/>
          </a:p>
          <a:p>
            <a:endParaRPr lang="en-US" sz="2400" dirty="0"/>
          </a:p>
          <a:p>
            <a:endParaRPr lang="en-US" sz="2400" dirty="0" smtClean="0"/>
          </a:p>
          <a:p>
            <a:endParaRPr lang="tr-TR" sz="2400" dirty="0"/>
          </a:p>
        </p:txBody>
      </p:sp>
      <p:sp>
        <p:nvSpPr>
          <p:cNvPr id="5" name="Title 1"/>
          <p:cNvSpPr>
            <a:spLocks noGrp="1"/>
          </p:cNvSpPr>
          <p:nvPr>
            <p:ph type="title"/>
          </p:nvPr>
        </p:nvSpPr>
        <p:spPr>
          <a:xfrm>
            <a:off x="457608" y="1295400"/>
            <a:ext cx="8229600" cy="914400"/>
          </a:xfrm>
        </p:spPr>
        <p:txBody>
          <a:bodyPr>
            <a:normAutofit/>
          </a:bodyPr>
          <a:lstStyle/>
          <a:p>
            <a:r>
              <a:rPr lang="en-US" sz="2400" dirty="0" err="1" smtClean="0">
                <a:solidFill>
                  <a:srgbClr val="C00000"/>
                </a:solidFill>
              </a:rPr>
              <a:t>Nasıl</a:t>
            </a:r>
            <a:r>
              <a:rPr lang="en-US" sz="2400" dirty="0" smtClean="0">
                <a:solidFill>
                  <a:srgbClr val="C00000"/>
                </a:solidFill>
              </a:rPr>
              <a:t> </a:t>
            </a:r>
            <a:r>
              <a:rPr lang="tr-TR" sz="2400" dirty="0" smtClean="0">
                <a:solidFill>
                  <a:srgbClr val="C00000"/>
                </a:solidFill>
              </a:rPr>
              <a:t>başvuru yapılır?</a:t>
            </a:r>
            <a:endParaRPr lang="tr-TR" sz="2400" dirty="0">
              <a:solidFill>
                <a:srgbClr val="C00000"/>
              </a:solidFill>
            </a:endParaRPr>
          </a:p>
        </p:txBody>
      </p:sp>
      <p:pic>
        <p:nvPicPr>
          <p:cNvPr id="2" name="Resim 1"/>
          <p:cNvPicPr>
            <a:picLocks noChangeAspect="1"/>
          </p:cNvPicPr>
          <p:nvPr/>
        </p:nvPicPr>
        <p:blipFill>
          <a:blip r:embed="rId2"/>
          <a:stretch>
            <a:fillRect/>
          </a:stretch>
        </p:blipFill>
        <p:spPr>
          <a:xfrm>
            <a:off x="609600" y="268941"/>
            <a:ext cx="1380844" cy="635627"/>
          </a:xfrm>
          <a:prstGeom prst="rect">
            <a:avLst/>
          </a:prstGeom>
        </p:spPr>
      </p:pic>
    </p:spTree>
    <p:extLst>
      <p:ext uri="{BB962C8B-B14F-4D97-AF65-F5344CB8AC3E}">
        <p14:creationId xmlns:p14="http://schemas.microsoft.com/office/powerpoint/2010/main" val="2240449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5" y="1752600"/>
            <a:ext cx="8229600" cy="3598862"/>
          </a:xfrm>
        </p:spPr>
        <p:txBody>
          <a:bodyPr>
            <a:normAutofit fontScale="92500" lnSpcReduction="20000"/>
          </a:bodyPr>
          <a:lstStyle/>
          <a:p>
            <a:pPr marL="0" indent="0">
              <a:buNone/>
            </a:pPr>
            <a:r>
              <a:rPr lang="en-US" sz="2400" b="1" dirty="0" err="1" smtClean="0"/>
              <a:t>Akredite</a:t>
            </a:r>
            <a:r>
              <a:rPr lang="en-US" sz="2400" b="1" dirty="0" smtClean="0"/>
              <a:t> Olan </a:t>
            </a:r>
            <a:r>
              <a:rPr lang="en-US" sz="2400" b="1" dirty="0" err="1" smtClean="0"/>
              <a:t>Kurumların</a:t>
            </a:r>
            <a:r>
              <a:rPr lang="en-US" sz="2400" b="1" dirty="0" smtClean="0"/>
              <a:t> </a:t>
            </a:r>
            <a:r>
              <a:rPr lang="en-US" sz="2400" b="1" dirty="0" err="1" smtClean="0"/>
              <a:t>Proje</a:t>
            </a:r>
            <a:r>
              <a:rPr lang="en-US" sz="2400" b="1" dirty="0" smtClean="0"/>
              <a:t> </a:t>
            </a:r>
            <a:r>
              <a:rPr lang="en-US" sz="2400" b="1" dirty="0" err="1" smtClean="0"/>
              <a:t>Başvurusu</a:t>
            </a:r>
            <a:r>
              <a:rPr lang="en-US" sz="2400" b="1" dirty="0" smtClean="0"/>
              <a:t> – KA121</a:t>
            </a:r>
          </a:p>
          <a:p>
            <a:pPr marL="360363" indent="-360363" algn="just">
              <a:buNone/>
            </a:pPr>
            <a:endParaRPr lang="tr-TR" sz="2000" b="1" dirty="0" smtClean="0">
              <a:solidFill>
                <a:srgbClr val="FF0000"/>
              </a:solidFill>
            </a:endParaRPr>
          </a:p>
          <a:p>
            <a:pPr marL="360363" indent="-360363" algn="just">
              <a:buNone/>
            </a:pPr>
            <a:r>
              <a:rPr lang="en-US" sz="2200" b="1" dirty="0" err="1" smtClean="0"/>
              <a:t>Konsorsiyum</a:t>
            </a:r>
            <a:r>
              <a:rPr lang="en-US" sz="2200" b="1" dirty="0" smtClean="0"/>
              <a:t>:</a:t>
            </a:r>
          </a:p>
          <a:p>
            <a:pPr algn="just"/>
            <a:r>
              <a:rPr lang="tr-TR" sz="2200" dirty="0" smtClean="0"/>
              <a:t>Akredite </a:t>
            </a:r>
            <a:r>
              <a:rPr lang="tr-TR" sz="2200" dirty="0"/>
              <a:t>bir hareketlilik projesi için uygunluk kriterlerini karşılayan herhangi bir kuruluş, bir hareketlilik konsorsiyumunun üyesi </a:t>
            </a:r>
            <a:r>
              <a:rPr lang="tr-TR" sz="2200" dirty="0" smtClean="0"/>
              <a:t>olabilir.</a:t>
            </a:r>
          </a:p>
          <a:p>
            <a:pPr marL="0" indent="0" algn="just">
              <a:buNone/>
            </a:pPr>
            <a:r>
              <a:rPr lang="tr-TR" sz="2200" dirty="0"/>
              <a:t> </a:t>
            </a:r>
          </a:p>
          <a:p>
            <a:pPr algn="just"/>
            <a:r>
              <a:rPr lang="tr-TR" sz="2200" b="1" dirty="0"/>
              <a:t>Bir hareketlilik konsorsiyumunda yer alan kuruluşlar, aynı </a:t>
            </a:r>
            <a:r>
              <a:rPr lang="tr-TR" sz="2200" b="1" dirty="0" smtClean="0"/>
              <a:t>teklif çağrısı </a:t>
            </a:r>
            <a:r>
              <a:rPr lang="tr-TR" sz="2200" b="1" dirty="0"/>
              <a:t>kapsamında mesleki eğitim </a:t>
            </a:r>
            <a:r>
              <a:rPr lang="tr-TR" sz="2200" b="1" dirty="0" smtClean="0"/>
              <a:t>alanında </a:t>
            </a:r>
            <a:r>
              <a:rPr lang="tr-TR" sz="2200" b="1" dirty="0"/>
              <a:t>en fazla iki Ana Eylem 1 hibe sözleşmesinden hibe alabilirler</a:t>
            </a:r>
            <a:r>
              <a:rPr lang="tr-TR" sz="2200" dirty="0"/>
              <a:t>. Bu nedenle, kısa süreli bir proje veya akredite bir proje için hibe alan Mesleki Eğitim </a:t>
            </a:r>
            <a:r>
              <a:rPr lang="tr-TR" sz="2200" dirty="0" smtClean="0"/>
              <a:t>kuruluşları </a:t>
            </a:r>
            <a:r>
              <a:rPr lang="tr-TR" sz="2200" dirty="0"/>
              <a:t>ek olarak yalnızca bir Mesleki Eğitim hareketlilik konsorsiyumunda yer alabilir. Diğer kuruluşlar </a:t>
            </a:r>
            <a:r>
              <a:rPr lang="tr-TR" sz="2200" b="1" dirty="0">
                <a:solidFill>
                  <a:srgbClr val="FF0000"/>
                </a:solidFill>
              </a:rPr>
              <a:t>en fazla iki hareketlilik</a:t>
            </a:r>
            <a:r>
              <a:rPr lang="tr-TR" sz="2200" dirty="0"/>
              <a:t> konsorsiyumunda yer alabilir.</a:t>
            </a:r>
          </a:p>
          <a:p>
            <a:pPr marL="0" indent="0">
              <a:buNone/>
            </a:pPr>
            <a:endParaRPr lang="tr-TR" dirty="0"/>
          </a:p>
          <a:p>
            <a:pPr marL="0" indent="0">
              <a:buNone/>
            </a:pPr>
            <a:endParaRPr lang="en-US" sz="2400" dirty="0" smtClean="0"/>
          </a:p>
          <a:p>
            <a:endParaRPr lang="en-US" sz="2400" dirty="0"/>
          </a:p>
          <a:p>
            <a:endParaRPr lang="en-US" sz="2400" dirty="0" smtClean="0"/>
          </a:p>
          <a:p>
            <a:endParaRPr lang="tr-TR" sz="2400" dirty="0"/>
          </a:p>
        </p:txBody>
      </p:sp>
      <p:sp>
        <p:nvSpPr>
          <p:cNvPr id="5" name="Title 1"/>
          <p:cNvSpPr>
            <a:spLocks noGrp="1"/>
          </p:cNvSpPr>
          <p:nvPr>
            <p:ph type="title"/>
          </p:nvPr>
        </p:nvSpPr>
        <p:spPr>
          <a:xfrm>
            <a:off x="471055" y="905350"/>
            <a:ext cx="8229600" cy="609600"/>
          </a:xfrm>
        </p:spPr>
        <p:txBody>
          <a:bodyPr>
            <a:normAutofit fontScale="90000"/>
          </a:bodyPr>
          <a:lstStyle/>
          <a:p>
            <a:r>
              <a:rPr lang="tr-TR" sz="2800" dirty="0" smtClean="0">
                <a:solidFill>
                  <a:srgbClr val="C00000"/>
                </a:solidFill>
              </a:rPr>
              <a:t/>
            </a:r>
            <a:br>
              <a:rPr lang="tr-TR" sz="2800" dirty="0" smtClean="0">
                <a:solidFill>
                  <a:srgbClr val="C00000"/>
                </a:solidFill>
              </a:rPr>
            </a:br>
            <a:r>
              <a:rPr lang="en-US" sz="2800" dirty="0" err="1" smtClean="0">
                <a:solidFill>
                  <a:srgbClr val="C00000"/>
                </a:solidFill>
              </a:rPr>
              <a:t>Nasıl</a:t>
            </a:r>
            <a:r>
              <a:rPr lang="en-US" sz="2800" dirty="0" smtClean="0">
                <a:solidFill>
                  <a:srgbClr val="C00000"/>
                </a:solidFill>
              </a:rPr>
              <a:t> </a:t>
            </a:r>
            <a:r>
              <a:rPr lang="tr-TR" sz="2800" dirty="0" smtClean="0">
                <a:solidFill>
                  <a:srgbClr val="C00000"/>
                </a:solidFill>
              </a:rPr>
              <a:t>başvuru yapılır?</a:t>
            </a:r>
            <a:endParaRPr lang="tr-TR" sz="2800" dirty="0">
              <a:solidFill>
                <a:srgbClr val="C00000"/>
              </a:solidFill>
            </a:endParaRPr>
          </a:p>
        </p:txBody>
      </p:sp>
      <p:pic>
        <p:nvPicPr>
          <p:cNvPr id="2" name="Resim 1"/>
          <p:cNvPicPr>
            <a:picLocks noChangeAspect="1"/>
          </p:cNvPicPr>
          <p:nvPr/>
        </p:nvPicPr>
        <p:blipFill>
          <a:blip r:embed="rId3"/>
          <a:stretch>
            <a:fillRect/>
          </a:stretch>
        </p:blipFill>
        <p:spPr>
          <a:xfrm>
            <a:off x="914400" y="304800"/>
            <a:ext cx="1304644" cy="600550"/>
          </a:xfrm>
          <a:prstGeom prst="rect">
            <a:avLst/>
          </a:prstGeom>
        </p:spPr>
      </p:pic>
    </p:spTree>
    <p:extLst>
      <p:ext uri="{BB962C8B-B14F-4D97-AF65-F5344CB8AC3E}">
        <p14:creationId xmlns:p14="http://schemas.microsoft.com/office/powerpoint/2010/main" val="1183890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5" y="1143000"/>
            <a:ext cx="8229600" cy="4208462"/>
          </a:xfrm>
        </p:spPr>
        <p:txBody>
          <a:bodyPr>
            <a:normAutofit fontScale="92500" lnSpcReduction="20000"/>
          </a:bodyPr>
          <a:lstStyle/>
          <a:p>
            <a:pPr marL="0" indent="0" algn="just">
              <a:buNone/>
            </a:pPr>
            <a:r>
              <a:rPr lang="en-US" sz="2400" b="1" dirty="0" err="1" smtClean="0"/>
              <a:t>Akredite</a:t>
            </a:r>
            <a:r>
              <a:rPr lang="en-US" sz="2400" b="1" dirty="0" smtClean="0"/>
              <a:t> </a:t>
            </a:r>
            <a:r>
              <a:rPr lang="en-US" sz="2400" b="1" dirty="0"/>
              <a:t>O</a:t>
            </a:r>
            <a:r>
              <a:rPr lang="en-US" sz="2400" b="1" dirty="0" smtClean="0"/>
              <a:t>lan </a:t>
            </a:r>
            <a:r>
              <a:rPr lang="en-US" sz="2400" b="1" dirty="0" err="1" smtClean="0"/>
              <a:t>Kurumların</a:t>
            </a:r>
            <a:r>
              <a:rPr lang="en-US" sz="2400" b="1" dirty="0" smtClean="0"/>
              <a:t> </a:t>
            </a:r>
            <a:r>
              <a:rPr lang="en-US" sz="2400" b="1" dirty="0" err="1" smtClean="0"/>
              <a:t>Proje</a:t>
            </a:r>
            <a:r>
              <a:rPr lang="en-US" sz="2400" b="1" dirty="0" smtClean="0"/>
              <a:t> </a:t>
            </a:r>
            <a:r>
              <a:rPr lang="en-US" sz="2400" b="1" dirty="0" err="1" smtClean="0"/>
              <a:t>Başvurusu</a:t>
            </a:r>
            <a:r>
              <a:rPr lang="en-US" sz="2400" b="1" dirty="0" smtClean="0"/>
              <a:t> – KA121</a:t>
            </a:r>
          </a:p>
          <a:p>
            <a:pPr marL="0" indent="0" algn="just">
              <a:buNone/>
            </a:pPr>
            <a:endParaRPr lang="en-US" sz="2400" dirty="0"/>
          </a:p>
          <a:p>
            <a:pPr marL="0" indent="0" algn="just">
              <a:buNone/>
            </a:pPr>
            <a:r>
              <a:rPr lang="tr-TR" b="1" dirty="0" smtClean="0"/>
              <a:t>Başvurunun </a:t>
            </a:r>
            <a:r>
              <a:rPr lang="tr-TR" b="1" dirty="0"/>
              <a:t>yapılacağı </a:t>
            </a:r>
            <a:r>
              <a:rPr lang="tr-TR" b="1" dirty="0" smtClean="0"/>
              <a:t>yer</a:t>
            </a:r>
            <a:endParaRPr lang="tr-TR" dirty="0"/>
          </a:p>
          <a:p>
            <a:pPr marL="0" indent="0" algn="just">
              <a:buNone/>
            </a:pPr>
            <a:r>
              <a:rPr lang="tr-TR" dirty="0" smtClean="0"/>
              <a:t>Başvurular </a:t>
            </a:r>
            <a:r>
              <a:rPr lang="tr-TR" dirty="0"/>
              <a:t>başvuran kurumun bulunduğu ülkedeki Ulusal Ajans’a yapılır</a:t>
            </a:r>
            <a:r>
              <a:rPr lang="tr-TR" dirty="0" smtClean="0"/>
              <a:t>.</a:t>
            </a:r>
            <a:r>
              <a:rPr lang="en-US" dirty="0" smtClean="0"/>
              <a:t> (Online </a:t>
            </a:r>
            <a:r>
              <a:rPr lang="tr-TR" dirty="0" smtClean="0"/>
              <a:t>başvuru</a:t>
            </a:r>
            <a:r>
              <a:rPr lang="en-US" dirty="0" smtClean="0"/>
              <a:t>)</a:t>
            </a:r>
            <a:endParaRPr lang="tr-TR" dirty="0"/>
          </a:p>
          <a:p>
            <a:pPr marL="0" indent="0" algn="just">
              <a:buNone/>
            </a:pPr>
            <a:endParaRPr lang="tr-TR" dirty="0"/>
          </a:p>
          <a:p>
            <a:pPr marL="0" indent="0" algn="just">
              <a:buNone/>
            </a:pPr>
            <a:r>
              <a:rPr lang="tr-TR" b="1" dirty="0"/>
              <a:t>Son Başvuru </a:t>
            </a:r>
            <a:r>
              <a:rPr lang="tr-TR" b="1" dirty="0" smtClean="0"/>
              <a:t>Tarihi</a:t>
            </a:r>
            <a:endParaRPr lang="tr-TR" dirty="0"/>
          </a:p>
          <a:p>
            <a:pPr marL="0" indent="0" algn="just">
              <a:buNone/>
            </a:pPr>
            <a:r>
              <a:rPr lang="tr-TR" dirty="0" smtClean="0"/>
              <a:t>11 </a:t>
            </a:r>
            <a:r>
              <a:rPr lang="tr-TR" dirty="0"/>
              <a:t>Mayıs 2021 Saat 12:00 (Brüksel)</a:t>
            </a:r>
          </a:p>
          <a:p>
            <a:pPr marL="0" indent="0" algn="just">
              <a:buNone/>
            </a:pPr>
            <a:r>
              <a:rPr lang="tr-TR" b="1" dirty="0"/>
              <a:t> </a:t>
            </a:r>
            <a:endParaRPr lang="tr-TR" dirty="0"/>
          </a:p>
          <a:p>
            <a:pPr marL="0" indent="0" algn="just">
              <a:buNone/>
            </a:pPr>
            <a:r>
              <a:rPr lang="tr-TR" b="1" dirty="0"/>
              <a:t>Proje Başlangıç </a:t>
            </a:r>
            <a:r>
              <a:rPr lang="tr-TR" b="1" dirty="0" smtClean="0"/>
              <a:t>Tarihleri</a:t>
            </a:r>
            <a:endParaRPr lang="tr-TR" dirty="0"/>
          </a:p>
          <a:p>
            <a:pPr marL="0" indent="0" algn="just">
              <a:buNone/>
            </a:pPr>
            <a:r>
              <a:rPr lang="tr-TR" dirty="0" smtClean="0"/>
              <a:t>1 </a:t>
            </a:r>
            <a:r>
              <a:rPr lang="tr-TR" dirty="0"/>
              <a:t>Eylül 2021</a:t>
            </a:r>
          </a:p>
          <a:p>
            <a:pPr marL="0" indent="0" algn="just">
              <a:buNone/>
            </a:pPr>
            <a:r>
              <a:rPr lang="tr-TR" b="1" dirty="0"/>
              <a:t> </a:t>
            </a:r>
            <a:endParaRPr lang="tr-TR" dirty="0"/>
          </a:p>
          <a:p>
            <a:pPr marL="0" indent="0" algn="just">
              <a:buNone/>
            </a:pPr>
            <a:r>
              <a:rPr lang="tr-TR" b="1" dirty="0"/>
              <a:t>Proje </a:t>
            </a:r>
            <a:r>
              <a:rPr lang="tr-TR" b="1" dirty="0" smtClean="0"/>
              <a:t>Süresi</a:t>
            </a:r>
            <a:endParaRPr lang="tr-TR" dirty="0"/>
          </a:p>
          <a:p>
            <a:pPr marL="0" indent="0" algn="just">
              <a:buNone/>
            </a:pPr>
            <a:r>
              <a:rPr lang="tr-TR" dirty="0" smtClean="0"/>
              <a:t>Akredite </a:t>
            </a:r>
            <a:r>
              <a:rPr lang="tr-TR" dirty="0"/>
              <a:t>olan tüm projelerin başlangıçta ​​süresi 15 ay olacaktır. 12 aydan sonra, tüm yararlanıcılar projelerini toplam 24 aya kadar uzatma olanağına sahip olacaklardır. </a:t>
            </a:r>
          </a:p>
          <a:p>
            <a:pPr marL="360363" indent="-360363">
              <a:buNone/>
            </a:pPr>
            <a:endParaRPr lang="tr-TR" dirty="0"/>
          </a:p>
          <a:p>
            <a:pPr marL="0" indent="0">
              <a:buNone/>
            </a:pPr>
            <a:endParaRPr lang="en-US" sz="2400" dirty="0" smtClean="0"/>
          </a:p>
          <a:p>
            <a:endParaRPr lang="en-US" sz="2400" dirty="0"/>
          </a:p>
          <a:p>
            <a:endParaRPr lang="en-US" sz="2400" dirty="0" smtClean="0"/>
          </a:p>
          <a:p>
            <a:endParaRPr lang="tr-TR" sz="2400" dirty="0"/>
          </a:p>
        </p:txBody>
      </p:sp>
      <p:sp>
        <p:nvSpPr>
          <p:cNvPr id="5" name="Title 1"/>
          <p:cNvSpPr>
            <a:spLocks noGrp="1"/>
          </p:cNvSpPr>
          <p:nvPr>
            <p:ph type="title"/>
          </p:nvPr>
        </p:nvSpPr>
        <p:spPr>
          <a:xfrm>
            <a:off x="471055" y="304800"/>
            <a:ext cx="8229600" cy="609600"/>
          </a:xfrm>
        </p:spPr>
        <p:txBody>
          <a:bodyPr>
            <a:normAutofit/>
          </a:bodyPr>
          <a:lstStyle/>
          <a:p>
            <a:r>
              <a:rPr lang="en-US" sz="2400" dirty="0" err="1" smtClean="0">
                <a:solidFill>
                  <a:srgbClr val="C00000"/>
                </a:solidFill>
              </a:rPr>
              <a:t>Nasıl</a:t>
            </a:r>
            <a:r>
              <a:rPr lang="en-US" sz="2400" dirty="0" smtClean="0">
                <a:solidFill>
                  <a:srgbClr val="C00000"/>
                </a:solidFill>
              </a:rPr>
              <a:t> </a:t>
            </a:r>
            <a:r>
              <a:rPr lang="tr-TR" sz="2400" dirty="0" smtClean="0">
                <a:solidFill>
                  <a:srgbClr val="C00000"/>
                </a:solidFill>
              </a:rPr>
              <a:t>başvuru yapılır?</a:t>
            </a:r>
            <a:endParaRPr lang="tr-TR" sz="2400" dirty="0">
              <a:solidFill>
                <a:srgbClr val="C00000"/>
              </a:solidFill>
            </a:endParaRPr>
          </a:p>
        </p:txBody>
      </p:sp>
      <p:pic>
        <p:nvPicPr>
          <p:cNvPr id="2" name="Resim 1"/>
          <p:cNvPicPr>
            <a:picLocks noChangeAspect="1"/>
          </p:cNvPicPr>
          <p:nvPr/>
        </p:nvPicPr>
        <p:blipFill>
          <a:blip r:embed="rId2"/>
          <a:stretch>
            <a:fillRect/>
          </a:stretch>
        </p:blipFill>
        <p:spPr>
          <a:xfrm>
            <a:off x="3886200" y="304800"/>
            <a:ext cx="1447236" cy="666188"/>
          </a:xfrm>
          <a:prstGeom prst="rect">
            <a:avLst/>
          </a:prstGeom>
        </p:spPr>
      </p:pic>
    </p:spTree>
    <p:extLst>
      <p:ext uri="{BB962C8B-B14F-4D97-AF65-F5344CB8AC3E}">
        <p14:creationId xmlns:p14="http://schemas.microsoft.com/office/powerpoint/2010/main" val="3173458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5543</TotalTime>
  <Words>1281</Words>
  <Application>Microsoft Office PowerPoint</Application>
  <PresentationFormat>Ekran Gösterisi (4:3)</PresentationFormat>
  <Paragraphs>201</Paragraphs>
  <Slides>23</Slides>
  <Notes>3</Notes>
  <HiddenSlides>1</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Calibri</vt:lpstr>
      <vt:lpstr>Kelson Sans Light</vt:lpstr>
      <vt:lpstr>Tahoma</vt:lpstr>
      <vt:lpstr>Office Theme</vt:lpstr>
      <vt:lpstr>Erasmus+ Programı 2021</vt:lpstr>
      <vt:lpstr>1</vt:lpstr>
      <vt:lpstr>1</vt:lpstr>
      <vt:lpstr>Hedefler</vt:lpstr>
      <vt:lpstr>Hedefler</vt:lpstr>
      <vt:lpstr>Nasıl başvuru yapılır?</vt:lpstr>
      <vt:lpstr>Nasıl başvuru yapılır?</vt:lpstr>
      <vt:lpstr> Nasıl başvuru yapılır?</vt:lpstr>
      <vt:lpstr>Nasıl başvuru yapılır?</vt:lpstr>
      <vt:lpstr>Proje Hazırlığı</vt:lpstr>
      <vt:lpstr>Proje Hazırlığı</vt:lpstr>
      <vt:lpstr>Faaliyetler (Activities)</vt:lpstr>
      <vt:lpstr>Faaliyetler (Activities)</vt:lpstr>
      <vt:lpstr>Personel (staff) Hareketliliği</vt:lpstr>
      <vt:lpstr>Personel (staff) Hareketliliği</vt:lpstr>
      <vt:lpstr>Personel (staff) Hareketliliği</vt:lpstr>
      <vt:lpstr>Personel (staff) Hareketliliği</vt:lpstr>
      <vt:lpstr>PowerPoint Sunusu</vt:lpstr>
      <vt:lpstr>PowerPoint Sunusu</vt:lpstr>
      <vt:lpstr>PowerPoint Sunusu</vt:lpstr>
      <vt:lpstr>PowerPoint Sunusu</vt:lpstr>
      <vt:lpstr>PowerPoint Sunusu</vt:lpstr>
      <vt:lpstr>PowerPoint Sunusu</vt:lpstr>
    </vt:vector>
  </TitlesOfParts>
  <Company>Eksel İletişim Danışmanlığı A.Ş.</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Turgut Derbeder</dc:creator>
  <cp:lastModifiedBy>SirinYORUK</cp:lastModifiedBy>
  <cp:revision>463</cp:revision>
  <cp:lastPrinted>2014-12-24T10:14:07Z</cp:lastPrinted>
  <dcterms:created xsi:type="dcterms:W3CDTF">2013-12-19T14:43:13Z</dcterms:created>
  <dcterms:modified xsi:type="dcterms:W3CDTF">2021-04-29T11:35:37Z</dcterms:modified>
</cp:coreProperties>
</file>