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687" r:id="rId3"/>
    <p:sldId id="694" r:id="rId4"/>
    <p:sldId id="697" r:id="rId5"/>
    <p:sldId id="699" r:id="rId6"/>
    <p:sldId id="698" r:id="rId7"/>
    <p:sldId id="700" r:id="rId8"/>
    <p:sldId id="704" r:id="rId9"/>
    <p:sldId id="701" r:id="rId10"/>
    <p:sldId id="702" r:id="rId11"/>
    <p:sldId id="706" r:id="rId12"/>
    <p:sldId id="707" r:id="rId13"/>
    <p:sldId id="708" r:id="rId14"/>
    <p:sldId id="709" r:id="rId15"/>
    <p:sldId id="688" r:id="rId16"/>
    <p:sldId id="695" r:id="rId17"/>
    <p:sldId id="689" r:id="rId18"/>
    <p:sldId id="690" r:id="rId19"/>
    <p:sldId id="691" r:id="rId20"/>
    <p:sldId id="692" r:id="rId21"/>
    <p:sldId id="696" r:id="rId22"/>
    <p:sldId id="638" r:id="rId23"/>
    <p:sldId id="625" r:id="rId24"/>
    <p:sldId id="705" r:id="rId25"/>
    <p:sldId id="627" r:id="rId26"/>
    <p:sldId id="630" r:id="rId27"/>
    <p:sldId id="693" r:id="rId28"/>
    <p:sldId id="686" r:id="rId29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138"/>
    <a:srgbClr val="B61235"/>
    <a:srgbClr val="C91038"/>
    <a:srgbClr val="D5384B"/>
    <a:srgbClr val="E6C0C0"/>
    <a:srgbClr val="CA0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5332" autoAdjust="0"/>
  </p:normalViewPr>
  <p:slideViewPr>
    <p:cSldViewPr snapToObjects="1">
      <p:cViewPr varScale="1">
        <p:scale>
          <a:sx n="88" d="100"/>
          <a:sy n="88" d="100"/>
        </p:scale>
        <p:origin x="12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notesViewPr>
    <p:cSldViewPr snapToObjects="1">
      <p:cViewPr varScale="1">
        <p:scale>
          <a:sx n="154" d="100"/>
          <a:sy n="154" d="100"/>
        </p:scale>
        <p:origin x="-5656" y="-104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1451B-C76E-4633-8F4D-AD49FE81BB58}" type="datetimeFigureOut">
              <a:rPr lang="tr-TR" smtClean="0"/>
              <a:t>3.05.2021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85FA5-596E-4DF0-9325-D366C2F367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81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282F1-35F4-CD47-95D5-92260EF532C4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3692-3687-0149-AD17-1DEA064E5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8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6350756"/>
            <a:ext cx="838200" cy="224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085" y="762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Kelson Sans Light"/>
                <a:cs typeface="Kelson Sans Light"/>
              </a:defRPr>
            </a:lvl1pPr>
          </a:lstStyle>
          <a:p>
            <a:fld id="{3F8CE0CF-B780-E24A-AF88-402CA2DF098D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5808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63C4-803A-164C-85DA-AEE8F0668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D5384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914400" fontAlgn="base">
              <a:lnSpc>
                <a:spcPct val="90000"/>
              </a:lnSpc>
              <a:spcAft>
                <a:spcPct val="0"/>
              </a:spcAft>
            </a:pPr>
            <a:r>
              <a:rPr lang="en-US" altLang="tr-TR" sz="3000" b="1" dirty="0">
                <a:cs typeface="Tahoma" pitchFamily="34" charset="0"/>
              </a:rPr>
              <a:t>Erasmus+</a:t>
            </a:r>
            <a:r>
              <a:rPr lang="tr-TR" altLang="tr-TR" sz="3000" b="1" dirty="0">
                <a:cs typeface="Tahoma" pitchFamily="34" charset="0"/>
              </a:rPr>
              <a:t> Programı</a:t>
            </a:r>
            <a:br>
              <a:rPr lang="tr-TR" altLang="tr-TR" sz="3000" b="1" dirty="0">
                <a:cs typeface="Tahoma" pitchFamily="34" charset="0"/>
              </a:rPr>
            </a:br>
            <a:r>
              <a:rPr lang="tr-TR" altLang="tr-TR" sz="3000" b="1" dirty="0">
                <a:cs typeface="Tahoma" pitchFamily="34" charset="0"/>
              </a:rPr>
              <a:t>2021</a:t>
            </a:r>
            <a:endParaRPr lang="en-US" altLang="tr-TR" sz="3000" b="1" dirty="0"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86200"/>
            <a:ext cx="8915400" cy="1524000"/>
          </a:xfrm>
        </p:spPr>
        <p:txBody>
          <a:bodyPr>
            <a:no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cs typeface="Tahoma" pitchFamily="34" charset="0"/>
              </a:rPr>
              <a:t>Okul</a:t>
            </a:r>
            <a:r>
              <a:rPr lang="en-US" altLang="tr-TR" sz="2800" b="1" dirty="0" smtClean="0">
                <a:cs typeface="Tahoma" pitchFamily="34" charset="0"/>
              </a:rPr>
              <a:t> </a:t>
            </a:r>
            <a:r>
              <a:rPr lang="en-US" altLang="tr-TR" sz="2800" b="1" dirty="0" err="1" smtClean="0">
                <a:cs typeface="Tahoma" pitchFamily="34" charset="0"/>
              </a:rPr>
              <a:t>Eğitim</a:t>
            </a:r>
            <a:r>
              <a:rPr lang="tr-TR" altLang="tr-TR" sz="2800" b="1" dirty="0" smtClean="0">
                <a:cs typeface="Tahoma" pitchFamily="34" charset="0"/>
              </a:rPr>
              <a:t>i Öğrenci ve Personel </a:t>
            </a:r>
            <a:r>
              <a:rPr lang="en-US" altLang="tr-TR" sz="2800" b="1" dirty="0" err="1" smtClean="0">
                <a:cs typeface="Tahoma" pitchFamily="34" charset="0"/>
              </a:rPr>
              <a:t>Hareketlili</a:t>
            </a:r>
            <a:r>
              <a:rPr lang="tr-TR" altLang="tr-TR" sz="2800" b="1" dirty="0" err="1" smtClean="0">
                <a:cs typeface="Tahoma" pitchFamily="34" charset="0"/>
              </a:rPr>
              <a:t>ği</a:t>
            </a:r>
            <a:endParaRPr lang="tr-TR" altLang="tr-TR" sz="2800" b="1" dirty="0" smtClean="0">
              <a:cs typeface="Tahoma" pitchFamily="34" charset="0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cs typeface="Tahoma" pitchFamily="34" charset="0"/>
              </a:rPr>
              <a:t>Akredite Projeler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cs typeface="Tahoma" pitchFamily="34" charset="0"/>
              </a:rPr>
              <a:t>KA121-SCH</a:t>
            </a:r>
            <a:endParaRPr lang="en-US" altLang="tr-TR" sz="2800" b="1" dirty="0">
              <a:cs typeface="Tahom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5105400"/>
            <a:ext cx="640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441" y="1292225"/>
            <a:ext cx="1820917" cy="8382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676400" y="55626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Dr. Ceyhun UZUN</a:t>
            </a:r>
          </a:p>
          <a:p>
            <a:pPr algn="ctr"/>
            <a:r>
              <a:rPr lang="tr-TR" b="1" dirty="0" err="1" smtClean="0">
                <a:solidFill>
                  <a:schemeClr val="bg1"/>
                </a:solidFill>
              </a:rPr>
              <a:t>Erasmus</a:t>
            </a:r>
            <a:r>
              <a:rPr lang="tr-TR" b="1" dirty="0" smtClean="0">
                <a:solidFill>
                  <a:schemeClr val="bg1"/>
                </a:solidFill>
              </a:rPr>
              <a:t>+ Okul Eğitimi Koordinatörü / Ar-Ge Birimi</a:t>
            </a: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" y="0"/>
            <a:ext cx="9184389" cy="6858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04800"/>
            <a:ext cx="1295400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8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3136" y="914400"/>
            <a:ext cx="8229600" cy="609600"/>
          </a:xfrm>
        </p:spPr>
        <p:txBody>
          <a:bodyPr>
            <a:noAutofit/>
          </a:bodyPr>
          <a:lstStyle/>
          <a:p>
            <a:r>
              <a:rPr lang="tr-TR" sz="2200" dirty="0"/>
              <a:t>KONSORSİYUM LİDERİ İHTİYAÇ ANALİZİ</a:t>
            </a:r>
            <a:br>
              <a:rPr lang="tr-TR" sz="2200" dirty="0"/>
            </a:br>
            <a:endParaRPr lang="tr-TR" sz="22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504394" y="1828800"/>
            <a:ext cx="8067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-</a:t>
            </a:r>
            <a:r>
              <a:rPr lang="tr-TR" sz="2400" dirty="0"/>
              <a:t>Eğitimdeki kalite sorunlarının altyapı iyileştirmesi ile çözülmesi gerektiği yönünde bir algının var olması</a:t>
            </a:r>
          </a:p>
          <a:p>
            <a:r>
              <a:rPr lang="tr-TR" sz="2400" dirty="0"/>
              <a:t>-Uluslararası ölçekte yürütülen çalışmaların ve iyi örneklerin transfer edilmesinde sorunlar yaşanması</a:t>
            </a:r>
          </a:p>
          <a:p>
            <a:r>
              <a:rPr lang="tr-TR" sz="2400" dirty="0"/>
              <a:t>-Dijital eğitim araçlarının etkin kullanılamaması</a:t>
            </a:r>
          </a:p>
          <a:p>
            <a:r>
              <a:rPr lang="tr-TR" sz="2400" dirty="0"/>
              <a:t>-Çevresel sürdürülebilirlik ve sorumluluğun tabanda yaygınlaştırılamaması</a:t>
            </a:r>
          </a:p>
          <a:p>
            <a:r>
              <a:rPr lang="tr-TR" sz="2400" dirty="0"/>
              <a:t>-Bağlı kurumlar arasında kısıtlı işbirliğinin yapılması</a:t>
            </a:r>
          </a:p>
          <a:p>
            <a:r>
              <a:rPr lang="tr-TR" sz="2400" dirty="0"/>
              <a:t>-Sosyal dahil etme ve dezavantajlı grupların desteklenmesindeki eksiklikler</a:t>
            </a:r>
          </a:p>
          <a:p>
            <a:r>
              <a:rPr lang="tr-TR" sz="2400" dirty="0"/>
              <a:t>-Yeni durum ve konulara entegre olup aksiyon almada yaşanan </a:t>
            </a:r>
            <a:r>
              <a:rPr lang="tr-TR" sz="2400" dirty="0" smtClean="0"/>
              <a:t>sorunlar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914400"/>
            <a:ext cx="1295400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0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085" y="914400"/>
            <a:ext cx="8229600" cy="457200"/>
          </a:xfrm>
        </p:spPr>
        <p:txBody>
          <a:bodyPr>
            <a:noAutofit/>
          </a:bodyPr>
          <a:lstStyle/>
          <a:p>
            <a:r>
              <a:rPr lang="tr-TR" sz="2000" dirty="0" smtClean="0"/>
              <a:t>KONSORSİYUM </a:t>
            </a:r>
            <a:r>
              <a:rPr lang="tr-TR" sz="2000" dirty="0"/>
              <a:t>ÜYELERİ İHTİYAÇ ANALİZİ</a:t>
            </a:r>
            <a:br>
              <a:rPr lang="tr-TR" sz="2000" dirty="0"/>
            </a:br>
            <a:endParaRPr lang="tr-TR" sz="20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609600" y="1600200"/>
            <a:ext cx="800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-</a:t>
            </a:r>
            <a:r>
              <a:rPr lang="tr-TR" dirty="0"/>
              <a:t>Okulu sadece müfredat ve ders sürecinden ibaret bir kurum olarak görüp eğitimin kalitesinin artırılması yönelik çalışmaların</a:t>
            </a:r>
          </a:p>
          <a:p>
            <a:r>
              <a:rPr lang="tr-TR" dirty="0"/>
              <a:t>sadece akademik düzeyde algılanması</a:t>
            </a:r>
          </a:p>
          <a:p>
            <a:r>
              <a:rPr lang="tr-TR" dirty="0"/>
              <a:t>-Yenilikçi eğitim-öğretim yöntemlerinin etkin şekilde kullanılamaması, transfer edilememesi</a:t>
            </a:r>
          </a:p>
          <a:p>
            <a:r>
              <a:rPr lang="tr-TR" dirty="0"/>
              <a:t>-AB düzeyindeki öğrenme ve eğitim fırsatlarından yeterince haberdar olmama, fırsatları değerlendirmeye yönelik gayret</a:t>
            </a:r>
          </a:p>
          <a:p>
            <a:r>
              <a:rPr lang="tr-TR" dirty="0"/>
              <a:t>eksikliği</a:t>
            </a:r>
          </a:p>
          <a:p>
            <a:r>
              <a:rPr lang="tr-TR" dirty="0"/>
              <a:t>-Proje çalışmalarına çok az öğretmenin ve öğrencinin dahil olması</a:t>
            </a:r>
          </a:p>
          <a:p>
            <a:r>
              <a:rPr lang="tr-TR" dirty="0"/>
              <a:t>-Projelerde elde edilen çıktıların yaygınlaştırılmasında yaşanan eksiklikler</a:t>
            </a:r>
          </a:p>
          <a:p>
            <a:r>
              <a:rPr lang="tr-TR" dirty="0"/>
              <a:t>-Proje bütçe yönetiminin etkin yapılamaması</a:t>
            </a:r>
          </a:p>
          <a:p>
            <a:r>
              <a:rPr lang="tr-TR" dirty="0"/>
              <a:t>-Öğretmen ve yöneticilerin yabancı dil becerilerinin yetersizliği ve buna bağlı olarak eğitimdeki global gelişmeleri entegre</a:t>
            </a:r>
          </a:p>
          <a:p>
            <a:r>
              <a:rPr lang="tr-TR" dirty="0"/>
              <a:t>etmede geç </a:t>
            </a:r>
            <a:r>
              <a:rPr lang="tr-TR" dirty="0" err="1"/>
              <a:t>kalmaları,alandaki</a:t>
            </a:r>
            <a:r>
              <a:rPr lang="tr-TR" dirty="0"/>
              <a:t> gelişime uzak kalmaları</a:t>
            </a:r>
          </a:p>
          <a:p>
            <a:r>
              <a:rPr lang="tr-TR" dirty="0"/>
              <a:t>-Öğrencilerin öğrendikleri yabancı dili kullanabilecekleri </a:t>
            </a:r>
            <a:r>
              <a:rPr lang="tr-TR" dirty="0" err="1"/>
              <a:t>platformların,imkanların</a:t>
            </a:r>
            <a:r>
              <a:rPr lang="tr-TR" dirty="0"/>
              <a:t> kısıtlı </a:t>
            </a:r>
            <a:r>
              <a:rPr lang="tr-TR" dirty="0" err="1"/>
              <a:t>olması,kültürlerarası</a:t>
            </a:r>
            <a:r>
              <a:rPr lang="tr-TR" dirty="0"/>
              <a:t> ortamların kısıtlılığı</a:t>
            </a:r>
          </a:p>
          <a:p>
            <a:r>
              <a:rPr lang="tr-TR" dirty="0"/>
              <a:t>,yurtdışı deneyime erişimlerinin kısıtlılığı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787218"/>
            <a:ext cx="1295400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1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085" y="838200"/>
            <a:ext cx="8229600" cy="609600"/>
          </a:xfrm>
        </p:spPr>
        <p:txBody>
          <a:bodyPr>
            <a:noAutofit/>
          </a:bodyPr>
          <a:lstStyle/>
          <a:p>
            <a:r>
              <a:rPr lang="tr-TR" sz="2200" dirty="0"/>
              <a:t>KATILIMCI ÖĞRETMEN/YÖNETİCİ/YARDIMCI PERSONEL KRİTERLERİ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65877" y="2074417"/>
            <a:ext cx="7592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-Sorumluluk bilincine sahip olup ekip çalışmasına yatkın olması</a:t>
            </a:r>
          </a:p>
          <a:p>
            <a:r>
              <a:rPr lang="tr-TR" sz="2000" dirty="0"/>
              <a:t>-Aktif katılımı hedef alması</a:t>
            </a:r>
          </a:p>
          <a:p>
            <a:r>
              <a:rPr lang="tr-TR" sz="2000" dirty="0"/>
              <a:t>-Üretmeye, yeni şeyler geliştirip denemeye, gelişime ve öğrenmeye açık olması</a:t>
            </a:r>
          </a:p>
          <a:p>
            <a:r>
              <a:rPr lang="tr-TR" sz="2000" dirty="0"/>
              <a:t>-Yüksek ve sürdürülebilir iç motivasyona sahip olması</a:t>
            </a:r>
          </a:p>
          <a:p>
            <a:r>
              <a:rPr lang="tr-TR" sz="2000" dirty="0"/>
              <a:t>-Mesleki gelişime açık olması</a:t>
            </a:r>
          </a:p>
          <a:p>
            <a:r>
              <a:rPr lang="tr-TR" sz="2000" dirty="0"/>
              <a:t>-Eğitim bilimleri alanındaki gelişmeleri takip eden ve hayata geçirmeye çalışan rol-model olmaya gayretli</a:t>
            </a:r>
          </a:p>
          <a:p>
            <a:r>
              <a:rPr lang="tr-TR" sz="2000" dirty="0"/>
              <a:t>-Yeterli yabancı dil becerisine sahip, kendini ifade edebilen, proje faaliyetlerini yabancı dilde yürütebilecek yeterliliğe sahip</a:t>
            </a:r>
          </a:p>
          <a:p>
            <a:r>
              <a:rPr lang="tr-TR" sz="2000" dirty="0"/>
              <a:t>-</a:t>
            </a:r>
            <a:r>
              <a:rPr lang="tr-TR" sz="2000" dirty="0" err="1"/>
              <a:t>Hayatboyu</a:t>
            </a:r>
            <a:r>
              <a:rPr lang="tr-TR" sz="2000" dirty="0"/>
              <a:t> öğrenme ve sürekli gelişim ilkesini benimsemiş</a:t>
            </a:r>
          </a:p>
          <a:p>
            <a:r>
              <a:rPr lang="tr-TR" sz="2000" dirty="0"/>
              <a:t>-Proje çıktılarını, günlük çalışma süreçlerine entegre edebilecek</a:t>
            </a:r>
          </a:p>
        </p:txBody>
      </p:sp>
    </p:spTree>
    <p:extLst>
      <p:ext uri="{BB962C8B-B14F-4D97-AF65-F5344CB8AC3E}">
        <p14:creationId xmlns:p14="http://schemas.microsoft.com/office/powerpoint/2010/main" val="183554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085" y="838200"/>
            <a:ext cx="8229600" cy="609600"/>
          </a:xfrm>
        </p:spPr>
        <p:txBody>
          <a:bodyPr>
            <a:noAutofit/>
          </a:bodyPr>
          <a:lstStyle/>
          <a:p>
            <a:r>
              <a:rPr lang="tr-TR" sz="2200" dirty="0" smtClean="0"/>
              <a:t>KATILIMCI </a:t>
            </a:r>
            <a:r>
              <a:rPr lang="tr-TR" sz="2200" dirty="0"/>
              <a:t>ÖĞRENCİ KRİTERLERİ</a:t>
            </a:r>
            <a:br>
              <a:rPr lang="tr-TR" sz="2200" dirty="0"/>
            </a:br>
            <a:endParaRPr lang="tr-TR" sz="22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866184" y="2100543"/>
            <a:ext cx="7592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-</a:t>
            </a:r>
            <a:r>
              <a:rPr lang="tr-TR" sz="2400" dirty="0"/>
              <a:t>Kırsal ve dezavantajlı bölgelerde ikamet ediyor olması</a:t>
            </a:r>
          </a:p>
          <a:p>
            <a:r>
              <a:rPr lang="tr-TR" sz="2400" dirty="0"/>
              <a:t>-Ekonomik zorluklar yaşayanlara öncelik verilmesi</a:t>
            </a:r>
          </a:p>
          <a:p>
            <a:r>
              <a:rPr lang="tr-TR" sz="2400" dirty="0"/>
              <a:t>-Sosyal, kültürel, eğitimsel ve coğrafi, bedensel engellere maruz kalanlara öncelik verilmesi</a:t>
            </a:r>
          </a:p>
          <a:p>
            <a:r>
              <a:rPr lang="tr-TR" sz="2400" dirty="0"/>
              <a:t>-Kendini ifade edebilecek ve iletişim kurabilecek düzeyde Yabancı Dil (İngilizce) becerisine sahip olması</a:t>
            </a:r>
          </a:p>
          <a:p>
            <a:r>
              <a:rPr lang="tr-TR" sz="2400" dirty="0"/>
              <a:t>-Cinsiyet dengesi gözetilerek eşit kontenjan ayrılması</a:t>
            </a:r>
          </a:p>
          <a:p>
            <a:r>
              <a:rPr lang="tr-TR" sz="2400" dirty="0"/>
              <a:t>-Avrupa </a:t>
            </a:r>
            <a:r>
              <a:rPr lang="tr-TR" sz="2400" dirty="0" smtClean="0"/>
              <a:t>eğitim kültürüne </a:t>
            </a:r>
            <a:r>
              <a:rPr lang="tr-TR" sz="2400" dirty="0"/>
              <a:t>ve kültürlerarası öğrenmeye karşı ilgili olması</a:t>
            </a:r>
          </a:p>
          <a:p>
            <a:r>
              <a:rPr lang="tr-TR" sz="2400" dirty="0"/>
              <a:t>-Yaygınlaştırmaya gönüllü olması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46" y="787218"/>
            <a:ext cx="1295400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97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/>
              <a:t>Genel Hedef</a:t>
            </a:r>
            <a:endParaRPr lang="tr-TR" sz="30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1094785" y="35814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000" dirty="0" err="1"/>
              <a:t>Erasmus</a:t>
            </a:r>
            <a:r>
              <a:rPr lang="tr-TR" sz="3000" dirty="0"/>
              <a:t> Planı 2021-2027 sürecinde okul eğitimi alanında kentimiz genelinde eğitimin kalitesinin artmasına ve AB Eğitim sürecine etkin şekilde katkı sağlamak.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71" y="5671457"/>
            <a:ext cx="1066800" cy="4910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67470"/>
            <a:ext cx="2209800" cy="18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/>
              <a:t>Özel Hedef 1</a:t>
            </a:r>
            <a:endParaRPr lang="tr-TR" sz="30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990600" y="3740331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000" dirty="0"/>
              <a:t>Daha az fırsata sahip imkanı kısıtlı kişilerin AB Eğitim fırsatlarından faydalanmasına ve sosyal </a:t>
            </a:r>
            <a:r>
              <a:rPr lang="tr-TR" sz="3000" dirty="0" smtClean="0"/>
              <a:t>olarak dahil </a:t>
            </a:r>
            <a:r>
              <a:rPr lang="tr-TR" sz="3000" dirty="0"/>
              <a:t>edilmelerine ve mesleki gelişimlerine katkı sağlamak.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71" y="5671457"/>
            <a:ext cx="1066800" cy="4910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04257"/>
            <a:ext cx="2667000" cy="22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/>
              <a:t>Özel Hedef 2</a:t>
            </a:r>
            <a:endParaRPr lang="tr-TR" sz="30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1094785" y="41148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000" dirty="0"/>
              <a:t>Çevresel sürdürülebilirliği ve sorumluluğu yaygınlaştırmak, çevresel farkındalığı kişilere ve </a:t>
            </a:r>
            <a:r>
              <a:rPr lang="tr-TR" sz="3000" dirty="0" smtClean="0"/>
              <a:t>kurumlara kalıcı </a:t>
            </a:r>
            <a:r>
              <a:rPr lang="tr-TR" sz="3000" dirty="0"/>
              <a:t>şekilde kazandırmak.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71" y="5671457"/>
            <a:ext cx="1066800" cy="4910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0"/>
            <a:ext cx="3099149" cy="212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/>
              <a:t>Özel Hedef 3</a:t>
            </a:r>
            <a:endParaRPr lang="tr-TR" sz="30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938349" y="3581400"/>
            <a:ext cx="693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000" dirty="0"/>
              <a:t>Dijital araçlara erişimi, dijital eğitim imkanlarının daha yaygın kullanılmasını, AB düzeyinde çok dilli </a:t>
            </a:r>
            <a:r>
              <a:rPr lang="tr-TR" sz="3000" dirty="0" smtClean="0"/>
              <a:t>yeni içerikler </a:t>
            </a:r>
            <a:r>
              <a:rPr lang="tr-TR" sz="3000" dirty="0"/>
              <a:t>geliştirilmesini ve paylaşılmasını teşvik etmek.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71" y="5671457"/>
            <a:ext cx="1066800" cy="49106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4537166" cy="14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/>
              <a:t>Özel Hedef 4</a:t>
            </a:r>
            <a:endParaRPr lang="tr-TR" sz="30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973183" y="3516333"/>
            <a:ext cx="693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000" dirty="0"/>
              <a:t>Kurumların ve kişilerin </a:t>
            </a:r>
            <a:r>
              <a:rPr lang="tr-TR" sz="3000" dirty="0" err="1"/>
              <a:t>uluslararasılaşma</a:t>
            </a:r>
            <a:r>
              <a:rPr lang="tr-TR" sz="3000" dirty="0"/>
              <a:t> becerilerinin geliştirilmesini teşvik etmek, AB eğitim </a:t>
            </a:r>
            <a:r>
              <a:rPr lang="tr-TR" sz="3000" dirty="0" smtClean="0"/>
              <a:t>imkanlarına erişimde </a:t>
            </a:r>
            <a:r>
              <a:rPr lang="tr-TR" sz="3000" dirty="0"/>
              <a:t>kaliteli projeler geliştirilmesini ve kaliteli faaliyetleri teşvik etmek.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71" y="5671457"/>
            <a:ext cx="1066800" cy="4910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03" y="1444981"/>
            <a:ext cx="2062163" cy="19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95685" cy="6096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2021-2027 Program Dönemi</a:t>
            </a:r>
            <a:endParaRPr lang="tr-TR" sz="3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71" y="5671457"/>
            <a:ext cx="1066800" cy="49106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60" y="1676400"/>
            <a:ext cx="4354685" cy="47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/>
              <a:t>Özel Hedef 5</a:t>
            </a:r>
            <a:endParaRPr lang="tr-TR" sz="30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931817" y="3516333"/>
            <a:ext cx="693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000" dirty="0" err="1"/>
              <a:t>İnovasyonu</a:t>
            </a:r>
            <a:r>
              <a:rPr lang="tr-TR" sz="3000" dirty="0"/>
              <a:t>, yeni öğretim yöntem ve tekniklerini kullanmayı, yaratıcı becerileri geliştirmeyi ve </a:t>
            </a:r>
            <a:r>
              <a:rPr lang="tr-TR" sz="3000" dirty="0" smtClean="0"/>
              <a:t>girişimciliği teşvik </a:t>
            </a:r>
            <a:r>
              <a:rPr lang="tr-TR" sz="3000" dirty="0"/>
              <a:t>edip iyi uygulamaların AB düzeyinde çok yönlü transferini sağlamak.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71" y="5671457"/>
            <a:ext cx="1066800" cy="49106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54" y="128587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321" r="819" b="780"/>
          <a:stretch/>
        </p:blipFill>
        <p:spPr>
          <a:xfrm>
            <a:off x="0" y="-19594"/>
            <a:ext cx="9144000" cy="68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40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485899"/>
            <a:ext cx="8229600" cy="914400"/>
          </a:xfrm>
        </p:spPr>
        <p:txBody>
          <a:bodyPr>
            <a:no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</a:rPr>
              <a:t>Erasmus</a:t>
            </a:r>
            <a:r>
              <a:rPr lang="tr-TR" sz="2800" dirty="0" smtClean="0">
                <a:solidFill>
                  <a:srgbClr val="C00000"/>
                </a:solidFill>
              </a:rPr>
              <a:t>+ 2021-2027 Programı Temel Prensipleri</a:t>
            </a:r>
            <a:endParaRPr lang="tr-TR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2836862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Dahil</a:t>
            </a:r>
            <a:r>
              <a:rPr lang="en-US" sz="2400" dirty="0" smtClean="0"/>
              <a:t> </a:t>
            </a:r>
            <a:r>
              <a:rPr lang="en-US" sz="2400" dirty="0" err="1" smtClean="0"/>
              <a:t>etme</a:t>
            </a:r>
            <a:r>
              <a:rPr lang="tr-TR" sz="2400" dirty="0" smtClean="0"/>
              <a:t> </a:t>
            </a:r>
            <a:r>
              <a:rPr lang="tr-TR" sz="2400" dirty="0"/>
              <a:t>ve çeşitlilik</a:t>
            </a:r>
          </a:p>
          <a:p>
            <a:pPr algn="just"/>
            <a:r>
              <a:rPr lang="tr-TR" sz="2400" dirty="0"/>
              <a:t>Çevresel sürdürülebilirlik ve sorumluluk sahibi </a:t>
            </a:r>
            <a:r>
              <a:rPr lang="tr-TR" sz="2400" dirty="0" smtClean="0"/>
              <a:t>olma</a:t>
            </a:r>
          </a:p>
          <a:p>
            <a:pPr algn="just"/>
            <a:r>
              <a:rPr lang="tr-TR" sz="2400" dirty="0"/>
              <a:t>Dijital eğitim-sanal işbirliği, sanal hareketlilik ve karma hareketlilikler </a:t>
            </a:r>
            <a:r>
              <a:rPr lang="tr-TR" sz="2400" dirty="0" smtClean="0"/>
              <a:t>gerçekleştirme</a:t>
            </a:r>
          </a:p>
          <a:p>
            <a:pPr algn="just"/>
            <a:r>
              <a:rPr lang="tr-TR" sz="2400" dirty="0" err="1"/>
              <a:t>Erasmus</a:t>
            </a:r>
            <a:r>
              <a:rPr lang="tr-TR" sz="2400" dirty="0"/>
              <a:t> kuruluşları ağına aktif katılım sağlama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685800"/>
            <a:ext cx="1447800" cy="6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1559859"/>
            <a:ext cx="8229600" cy="533400"/>
          </a:xfrm>
        </p:spPr>
        <p:txBody>
          <a:bodyPr>
            <a:normAutofit/>
          </a:bodyPr>
          <a:lstStyle/>
          <a:p>
            <a:pPr defTabSz="914400" fontAlgn="base">
              <a:lnSpc>
                <a:spcPct val="90000"/>
              </a:lnSpc>
              <a:spcAft>
                <a:spcPct val="0"/>
              </a:spcAft>
            </a:pPr>
            <a:r>
              <a:rPr lang="tr-TR" altLang="tr-TR" sz="3000" dirty="0" err="1" smtClean="0">
                <a:solidFill>
                  <a:srgbClr val="C00000"/>
                </a:solidFill>
                <a:cs typeface="Tahoma" pitchFamily="34" charset="0"/>
              </a:rPr>
              <a:t>Erasmus</a:t>
            </a:r>
            <a:r>
              <a:rPr lang="tr-TR" altLang="tr-TR" sz="3000" dirty="0" smtClean="0">
                <a:solidFill>
                  <a:srgbClr val="C00000"/>
                </a:solidFill>
                <a:cs typeface="Tahoma" pitchFamily="34" charset="0"/>
              </a:rPr>
              <a:t>+ Program </a:t>
            </a:r>
            <a:r>
              <a:rPr lang="en-US" altLang="tr-TR" sz="3000" dirty="0" err="1" smtClean="0">
                <a:solidFill>
                  <a:srgbClr val="C00000"/>
                </a:solidFill>
                <a:cs typeface="Tahoma" pitchFamily="34" charset="0"/>
              </a:rPr>
              <a:t>Hedefler</a:t>
            </a:r>
            <a:r>
              <a:rPr lang="tr-TR" altLang="tr-TR" sz="3000" dirty="0" smtClean="0">
                <a:solidFill>
                  <a:srgbClr val="C00000"/>
                </a:solidFill>
                <a:cs typeface="Tahoma" pitchFamily="34" charset="0"/>
              </a:rPr>
              <a:t>i</a:t>
            </a:r>
            <a:endParaRPr lang="en-US" altLang="tr-TR" sz="3000" dirty="0">
              <a:solidFill>
                <a:srgbClr val="C00000"/>
              </a:solidFill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286000"/>
            <a:ext cx="8229600" cy="30654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/>
              <a:t>Öğrenmenin ve </a:t>
            </a:r>
            <a:r>
              <a:rPr lang="en-US" sz="2000" b="1" dirty="0" smtClean="0"/>
              <a:t>Ö</a:t>
            </a:r>
            <a:r>
              <a:rPr lang="tr-TR" sz="2000" b="1" dirty="0" err="1" smtClean="0"/>
              <a:t>ğretmenin</a:t>
            </a:r>
            <a:r>
              <a:rPr lang="tr-TR" sz="2000" b="1" dirty="0" smtClean="0"/>
              <a:t> </a:t>
            </a:r>
            <a:r>
              <a:rPr lang="tr-TR" sz="2000" b="1" dirty="0"/>
              <a:t>Avrupa Boyutunun </a:t>
            </a:r>
            <a:r>
              <a:rPr lang="tr-TR" sz="2000" b="1" dirty="0" smtClean="0"/>
              <a:t>Güçlendirilmesi</a:t>
            </a:r>
            <a:endParaRPr lang="en-US" sz="2000" b="1" dirty="0" smtClean="0"/>
          </a:p>
          <a:p>
            <a:pPr algn="just"/>
            <a:endParaRPr lang="en-US" sz="2000" b="1" dirty="0" smtClean="0"/>
          </a:p>
          <a:p>
            <a:pPr lvl="0" algn="just"/>
            <a:r>
              <a:rPr lang="en-US" sz="2000" dirty="0" err="1" smtClean="0"/>
              <a:t>Dahil</a:t>
            </a:r>
            <a:r>
              <a:rPr lang="en-US" sz="2000" dirty="0" smtClean="0"/>
              <a:t> </a:t>
            </a:r>
            <a:r>
              <a:rPr lang="en-US" sz="2000" dirty="0" err="1" smtClean="0"/>
              <a:t>etme</a:t>
            </a:r>
            <a:r>
              <a:rPr lang="tr-TR" sz="2000" dirty="0" smtClean="0"/>
              <a:t> </a:t>
            </a:r>
            <a:r>
              <a:rPr lang="tr-TR" sz="2000" dirty="0"/>
              <a:t>ve çeşitlilik, hoşgörü ve demokratik katılım değerlerini teşvik etmek</a:t>
            </a:r>
          </a:p>
          <a:p>
            <a:pPr lvl="0" algn="just"/>
            <a:r>
              <a:rPr lang="tr-TR" sz="2000" dirty="0"/>
              <a:t>Ortak Avrupa mirası ve çeşitliliği hakkında bilgiyi teşvik etmek</a:t>
            </a:r>
          </a:p>
          <a:p>
            <a:pPr lvl="0" algn="just"/>
            <a:r>
              <a:rPr lang="tr-TR" sz="2000" dirty="0"/>
              <a:t>Avrupa çapında profesyonel ağların gelişimini desteklemek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8312"/>
            <a:ext cx="1688738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1559859"/>
            <a:ext cx="8229600" cy="533400"/>
          </a:xfrm>
        </p:spPr>
        <p:txBody>
          <a:bodyPr>
            <a:normAutofit/>
          </a:bodyPr>
          <a:lstStyle/>
          <a:p>
            <a:pPr defTabSz="914400" fontAlgn="base">
              <a:lnSpc>
                <a:spcPct val="90000"/>
              </a:lnSpc>
              <a:spcAft>
                <a:spcPct val="0"/>
              </a:spcAft>
            </a:pPr>
            <a:r>
              <a:rPr lang="tr-TR" altLang="tr-TR" sz="3000" dirty="0" err="1" smtClean="0">
                <a:solidFill>
                  <a:srgbClr val="C00000"/>
                </a:solidFill>
                <a:cs typeface="Tahoma" pitchFamily="34" charset="0"/>
              </a:rPr>
              <a:t>Erasmus</a:t>
            </a:r>
            <a:r>
              <a:rPr lang="tr-TR" altLang="tr-TR" sz="3000" dirty="0" smtClean="0">
                <a:solidFill>
                  <a:srgbClr val="C00000"/>
                </a:solidFill>
                <a:cs typeface="Tahoma" pitchFamily="34" charset="0"/>
              </a:rPr>
              <a:t>+ Okul Eğitimi Program </a:t>
            </a:r>
            <a:r>
              <a:rPr lang="en-US" altLang="tr-TR" sz="3000" dirty="0" err="1" smtClean="0">
                <a:solidFill>
                  <a:srgbClr val="C00000"/>
                </a:solidFill>
                <a:cs typeface="Tahoma" pitchFamily="34" charset="0"/>
              </a:rPr>
              <a:t>Hedefler</a:t>
            </a:r>
            <a:r>
              <a:rPr lang="tr-TR" altLang="tr-TR" sz="3000" dirty="0" smtClean="0">
                <a:solidFill>
                  <a:srgbClr val="C00000"/>
                </a:solidFill>
                <a:cs typeface="Tahoma" pitchFamily="34" charset="0"/>
              </a:rPr>
              <a:t>i</a:t>
            </a:r>
            <a:endParaRPr lang="en-US" altLang="tr-TR" sz="3000" dirty="0">
              <a:solidFill>
                <a:srgbClr val="C00000"/>
              </a:solidFill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286000"/>
            <a:ext cx="8229600" cy="3065462"/>
          </a:xfrm>
        </p:spPr>
        <p:txBody>
          <a:bodyPr>
            <a:normAutofit/>
          </a:bodyPr>
          <a:lstStyle/>
          <a:p>
            <a:pPr algn="just"/>
            <a:endParaRPr lang="en-US" sz="2000" b="1" dirty="0" smtClean="0"/>
          </a:p>
          <a:p>
            <a:r>
              <a:rPr lang="tr-TR" sz="2000" dirty="0"/>
              <a:t>Öğretmenlerin, okul liderlerinin ve diğer okul personelinin mesleki gelişimini </a:t>
            </a:r>
            <a:r>
              <a:rPr lang="tr-TR" sz="2000" dirty="0" smtClean="0"/>
              <a:t>desteklemek</a:t>
            </a:r>
          </a:p>
          <a:p>
            <a:r>
              <a:rPr lang="tr-TR" sz="2000" dirty="0"/>
              <a:t>Yeni teknolojilerin ve yenilikçi öğretim yöntemlerinin kullanımını teşvik </a:t>
            </a:r>
            <a:r>
              <a:rPr lang="tr-TR" sz="2000" dirty="0" smtClean="0"/>
              <a:t>etmek</a:t>
            </a:r>
            <a:endParaRPr lang="tr-TR" sz="2000" dirty="0"/>
          </a:p>
          <a:p>
            <a:r>
              <a:rPr lang="en-US" sz="2000" dirty="0" err="1"/>
              <a:t>Okullarda</a:t>
            </a:r>
            <a:r>
              <a:rPr lang="en-US" sz="2000" dirty="0"/>
              <a:t> </a:t>
            </a:r>
            <a:r>
              <a:rPr lang="en-US" sz="2000" dirty="0" err="1"/>
              <a:t>dil</a:t>
            </a:r>
            <a:r>
              <a:rPr lang="en-US" sz="2000" dirty="0"/>
              <a:t> </a:t>
            </a:r>
            <a:r>
              <a:rPr lang="en-US" sz="2000" dirty="0" err="1"/>
              <a:t>öğrenimini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dil</a:t>
            </a:r>
            <a:r>
              <a:rPr lang="en-US" sz="2000" dirty="0"/>
              <a:t> </a:t>
            </a:r>
            <a:r>
              <a:rPr lang="en-US" sz="2000" dirty="0" err="1"/>
              <a:t>çeşitliliğini</a:t>
            </a:r>
            <a:r>
              <a:rPr lang="en-US" sz="2000" dirty="0"/>
              <a:t> </a:t>
            </a:r>
            <a:r>
              <a:rPr lang="en-US" sz="2000" dirty="0" err="1" smtClean="0"/>
              <a:t>geliştir</a:t>
            </a:r>
            <a:r>
              <a:rPr lang="tr-TR" sz="2000" dirty="0" err="1" smtClean="0"/>
              <a:t>mek</a:t>
            </a:r>
            <a:endParaRPr lang="tr-TR" sz="2000" dirty="0" smtClean="0"/>
          </a:p>
          <a:p>
            <a:r>
              <a:rPr lang="en-US" sz="2000" dirty="0" err="1"/>
              <a:t>Öğretim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okul</a:t>
            </a:r>
            <a:r>
              <a:rPr lang="en-US" sz="2000" dirty="0"/>
              <a:t> </a:t>
            </a:r>
            <a:r>
              <a:rPr lang="en-US" sz="2000" dirty="0" err="1"/>
              <a:t>gelişiminde</a:t>
            </a:r>
            <a:r>
              <a:rPr lang="en-US" sz="2000" dirty="0"/>
              <a:t> </a:t>
            </a:r>
            <a:r>
              <a:rPr lang="en-US" sz="2000" dirty="0" err="1"/>
              <a:t>iyi</a:t>
            </a:r>
            <a:r>
              <a:rPr lang="en-US" sz="2000" dirty="0"/>
              <a:t> </a:t>
            </a:r>
            <a:r>
              <a:rPr lang="en-US" sz="2000" dirty="0" err="1"/>
              <a:t>uygulamaların</a:t>
            </a:r>
            <a:r>
              <a:rPr lang="en-US" sz="2000" dirty="0"/>
              <a:t> </a:t>
            </a:r>
            <a:r>
              <a:rPr lang="en-US" sz="2000" dirty="0" err="1"/>
              <a:t>paylaşılmasını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aktarılmasını</a:t>
            </a:r>
            <a:r>
              <a:rPr lang="en-US" sz="2000" dirty="0"/>
              <a:t> </a:t>
            </a:r>
            <a:r>
              <a:rPr lang="en-US" sz="2000" dirty="0" err="1" smtClean="0"/>
              <a:t>destekle</a:t>
            </a:r>
            <a:r>
              <a:rPr lang="tr-TR" sz="2000" dirty="0" err="1" smtClean="0"/>
              <a:t>mek</a:t>
            </a:r>
            <a:endParaRPr lang="en-US" sz="2400" dirty="0"/>
          </a:p>
          <a:p>
            <a:endParaRPr lang="en-US" sz="2400" dirty="0" smtClean="0"/>
          </a:p>
          <a:p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8312"/>
            <a:ext cx="1688738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1371600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Nasıl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smtClean="0">
                <a:solidFill>
                  <a:srgbClr val="C00000"/>
                </a:solidFill>
              </a:rPr>
              <a:t>başvuru yapılır?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057400"/>
            <a:ext cx="8229600" cy="3294062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Akredite</a:t>
            </a:r>
            <a:r>
              <a:rPr lang="en-US" sz="2400" dirty="0" smtClean="0"/>
              <a:t> </a:t>
            </a:r>
            <a:r>
              <a:rPr lang="en-US" sz="2400" dirty="0"/>
              <a:t>O</a:t>
            </a:r>
            <a:r>
              <a:rPr lang="en-US" sz="2400" dirty="0" smtClean="0"/>
              <a:t>lan </a:t>
            </a:r>
            <a:r>
              <a:rPr lang="en-US" sz="2400" dirty="0" err="1" smtClean="0"/>
              <a:t>Kurumların</a:t>
            </a:r>
            <a:r>
              <a:rPr lang="en-US" sz="2400" dirty="0" smtClean="0"/>
              <a:t> </a:t>
            </a:r>
            <a:r>
              <a:rPr lang="en-US" sz="2400" dirty="0" err="1" smtClean="0"/>
              <a:t>Proje</a:t>
            </a:r>
            <a:r>
              <a:rPr lang="en-US" sz="2400" dirty="0" smtClean="0"/>
              <a:t> </a:t>
            </a:r>
            <a:r>
              <a:rPr lang="en-US" sz="2400" dirty="0" err="1" smtClean="0"/>
              <a:t>Başvurusu</a:t>
            </a:r>
            <a:r>
              <a:rPr lang="en-US" sz="2400" dirty="0" smtClean="0"/>
              <a:t> – KA121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Kısa</a:t>
            </a:r>
            <a:r>
              <a:rPr lang="en-US" sz="2400" dirty="0" smtClean="0"/>
              <a:t> </a:t>
            </a:r>
            <a:r>
              <a:rPr lang="en-US" sz="2400" dirty="0" err="1" smtClean="0"/>
              <a:t>Süreli</a:t>
            </a:r>
            <a:r>
              <a:rPr lang="en-US" sz="2400" dirty="0" smtClean="0"/>
              <a:t> </a:t>
            </a:r>
            <a:r>
              <a:rPr lang="en-US" sz="2400" dirty="0" err="1" smtClean="0"/>
              <a:t>Proje</a:t>
            </a:r>
            <a:r>
              <a:rPr lang="en-US" sz="2400" dirty="0" smtClean="0"/>
              <a:t> </a:t>
            </a:r>
            <a:r>
              <a:rPr lang="en-US" sz="2400" dirty="0" err="1" smtClean="0"/>
              <a:t>Başvurusu</a:t>
            </a:r>
            <a:r>
              <a:rPr lang="en-US" sz="2400" dirty="0" smtClean="0"/>
              <a:t> (6-18 ay) – KA122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18" y="381000"/>
            <a:ext cx="165538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209800"/>
            <a:ext cx="8229600" cy="3675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Akredite</a:t>
            </a:r>
            <a:r>
              <a:rPr lang="en-US" sz="2400" b="1" dirty="0" smtClean="0"/>
              <a:t> </a:t>
            </a:r>
            <a:r>
              <a:rPr lang="en-US" sz="2400" b="1" dirty="0"/>
              <a:t>O</a:t>
            </a:r>
            <a:r>
              <a:rPr lang="en-US" sz="2400" b="1" dirty="0" smtClean="0"/>
              <a:t>lan </a:t>
            </a:r>
            <a:r>
              <a:rPr lang="en-US" sz="2400" b="1" dirty="0" err="1" smtClean="0"/>
              <a:t>Kurumların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Başvurusu</a:t>
            </a:r>
            <a:r>
              <a:rPr lang="en-US" sz="2400" b="1" dirty="0" smtClean="0"/>
              <a:t> – KA121</a:t>
            </a:r>
          </a:p>
          <a:p>
            <a:pPr marL="360363" indent="-360363" algn="just">
              <a:buNone/>
            </a:pPr>
            <a:endParaRPr lang="tr-TR" sz="2400" dirty="0"/>
          </a:p>
          <a:p>
            <a:pPr marL="360363" indent="-360363" algn="just">
              <a:buNone/>
            </a:pPr>
            <a:r>
              <a:rPr lang="en-US" sz="2000" b="1" dirty="0" err="1" smtClean="0"/>
              <a:t>Konsorsiyum</a:t>
            </a:r>
            <a:r>
              <a:rPr lang="en-US" sz="2000" b="1" dirty="0" smtClean="0"/>
              <a:t>:</a:t>
            </a:r>
          </a:p>
          <a:p>
            <a:pPr algn="just"/>
            <a:r>
              <a:rPr lang="tr-TR" sz="2000" dirty="0" smtClean="0"/>
              <a:t>Mesleki Eğitim </a:t>
            </a:r>
            <a:r>
              <a:rPr lang="tr-TR" sz="2000" dirty="0" err="1" smtClean="0"/>
              <a:t>Erasmus</a:t>
            </a:r>
            <a:r>
              <a:rPr lang="tr-TR" sz="2000" dirty="0" smtClean="0"/>
              <a:t> akreditasyonu alan koordinatör kuruluşlar, hibe başvurusunu konsorsiyum adına yapar.</a:t>
            </a:r>
          </a:p>
          <a:p>
            <a:pPr marL="0" indent="0" algn="just">
              <a:buNone/>
            </a:pPr>
            <a:endParaRPr lang="tr-TR" sz="2000" dirty="0"/>
          </a:p>
          <a:p>
            <a:pPr algn="just"/>
            <a:r>
              <a:rPr lang="tr-TR" sz="2000" dirty="0" smtClean="0"/>
              <a:t>Hareketlilik </a:t>
            </a:r>
            <a:r>
              <a:rPr lang="tr-TR" sz="2000" dirty="0"/>
              <a:t>konsorsiyumu üyelerinin </a:t>
            </a:r>
            <a:r>
              <a:rPr lang="tr-TR" sz="2000" dirty="0" smtClean="0"/>
              <a:t>OID numaralarını başvuru formuna girilir.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tr-TR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608" y="129540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Nasıl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smtClean="0">
                <a:solidFill>
                  <a:srgbClr val="C00000"/>
                </a:solidFill>
              </a:rPr>
              <a:t>başvuru yapılır?</a:t>
            </a:r>
            <a:endParaRPr lang="tr-TR" sz="2400" dirty="0">
              <a:solidFill>
                <a:srgbClr val="C0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8941"/>
            <a:ext cx="1380844" cy="6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8762" y="35052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Akreditasyon Performans Göstergeleri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95400"/>
            <a:ext cx="3283524" cy="15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37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418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2800" dirty="0" smtClean="0"/>
              <a:t>Teşekkür Ederiz.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UŞAK İL MİLLİ EĞİTİM MÜDÜRLÜĞÜ </a:t>
            </a:r>
          </a:p>
          <a:p>
            <a:pPr marL="0" indent="0" algn="ctr">
              <a:buNone/>
            </a:pPr>
            <a:r>
              <a:rPr lang="tr-TR" dirty="0" smtClean="0"/>
              <a:t>ARGE BİRİMİ</a:t>
            </a:r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19864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7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1181" r="701" b="844"/>
          <a:stretch/>
        </p:blipFill>
        <p:spPr>
          <a:xfrm>
            <a:off x="-8710" y="0"/>
            <a:ext cx="9192787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04800"/>
            <a:ext cx="1295400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0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t="519" r="862" b="519"/>
          <a:stretch/>
        </p:blipFill>
        <p:spPr>
          <a:xfrm>
            <a:off x="6530" y="0"/>
            <a:ext cx="9137469" cy="689317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04800"/>
            <a:ext cx="1295400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4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493" r="819" b="657"/>
          <a:stretch/>
        </p:blipFill>
        <p:spPr>
          <a:xfrm>
            <a:off x="-10116" y="0"/>
            <a:ext cx="9154115" cy="690573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04800"/>
            <a:ext cx="1295400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3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t="744" r="777" b="744"/>
          <a:stretch/>
        </p:blipFill>
        <p:spPr>
          <a:xfrm>
            <a:off x="0" y="-1"/>
            <a:ext cx="9144000" cy="689810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04800"/>
            <a:ext cx="1295400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04800"/>
            <a:ext cx="1295400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6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" y="21770"/>
            <a:ext cx="9112338" cy="683622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04800"/>
            <a:ext cx="1295400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1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10886"/>
            <a:ext cx="9193777" cy="684711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04800"/>
            <a:ext cx="1295400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6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5729</TotalTime>
  <Words>706</Words>
  <Application>Microsoft Office PowerPoint</Application>
  <PresentationFormat>Ekran Gösterisi (4:3)</PresentationFormat>
  <Paragraphs>108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Calibri</vt:lpstr>
      <vt:lpstr>Kelson Sans Light</vt:lpstr>
      <vt:lpstr>Tahoma</vt:lpstr>
      <vt:lpstr>Office Theme</vt:lpstr>
      <vt:lpstr>Erasmus+ Programı 2021</vt:lpstr>
      <vt:lpstr>2021-2027 Program Dönemi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KONSORSİYUM LİDERİ İHTİYAÇ ANALİZİ </vt:lpstr>
      <vt:lpstr>KONSORSİYUM ÜYELERİ İHTİYAÇ ANALİZİ </vt:lpstr>
      <vt:lpstr>KATILIMCI ÖĞRETMEN/YÖNETİCİ/YARDIMCI PERSONEL KRİTERLERİ</vt:lpstr>
      <vt:lpstr>KATILIMCI ÖĞRENCİ KRİTERLERİ </vt:lpstr>
      <vt:lpstr>Genel Hedef</vt:lpstr>
      <vt:lpstr>Özel Hedef 1</vt:lpstr>
      <vt:lpstr>Özel Hedef 2</vt:lpstr>
      <vt:lpstr>Özel Hedef 3</vt:lpstr>
      <vt:lpstr>Özel Hedef 4</vt:lpstr>
      <vt:lpstr>Özel Hedef 5</vt:lpstr>
      <vt:lpstr>PowerPoint Sunusu</vt:lpstr>
      <vt:lpstr>Erasmus+ 2021-2027 Programı Temel Prensipleri</vt:lpstr>
      <vt:lpstr>Erasmus+ Program Hedefleri</vt:lpstr>
      <vt:lpstr>Erasmus+ Okul Eğitimi Program Hedefleri</vt:lpstr>
      <vt:lpstr>Nasıl başvuru yapılır?</vt:lpstr>
      <vt:lpstr>Nasıl başvuru yapılır?</vt:lpstr>
      <vt:lpstr>Akreditasyon Performans Göstergeleri</vt:lpstr>
      <vt:lpstr>PowerPoint Sunusu</vt:lpstr>
    </vt:vector>
  </TitlesOfParts>
  <Company>Eksel İletişim Danışmanlığı A.Ş.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Turgut Derbeder</dc:creator>
  <cp:lastModifiedBy>CeyCey</cp:lastModifiedBy>
  <cp:revision>489</cp:revision>
  <cp:lastPrinted>2014-12-24T10:14:07Z</cp:lastPrinted>
  <dcterms:created xsi:type="dcterms:W3CDTF">2013-12-19T14:43:13Z</dcterms:created>
  <dcterms:modified xsi:type="dcterms:W3CDTF">2021-05-03T08:50:11Z</dcterms:modified>
</cp:coreProperties>
</file>