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58" r:id="rId4"/>
    <p:sldId id="261" r:id="rId5"/>
    <p:sldId id="259" r:id="rId6"/>
    <p:sldId id="262" r:id="rId7"/>
    <p:sldId id="263" r:id="rId8"/>
    <p:sldId id="264" r:id="rId9"/>
    <p:sldId id="265" r:id="rId10"/>
    <p:sldId id="278" r:id="rId11"/>
    <p:sldId id="279" r:id="rId12"/>
    <p:sldId id="266" r:id="rId13"/>
    <p:sldId id="267" r:id="rId14"/>
    <p:sldId id="268" r:id="rId15"/>
    <p:sldId id="269" r:id="rId16"/>
    <p:sldId id="270" r:id="rId17"/>
    <p:sldId id="272" r:id="rId18"/>
    <p:sldId id="273" r:id="rId19"/>
    <p:sldId id="271"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1442"/>
    <a:srgbClr val="183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C60EC32-7C99-4E76-87F1-6AFB44C1B52F}" type="datetimeFigureOut">
              <a:rPr lang="tr-TR" smtClean="0"/>
              <a:pPr/>
              <a:t>11.02.2020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11B4BA-59B4-4C4B-BFF2-C7BB09D5A0E6}" type="slidenum">
              <a:rPr lang="tr-TR" smtClean="0"/>
              <a:pPr/>
              <a:t>‹#›</a:t>
            </a:fld>
            <a:endParaRPr lang="tr-TR"/>
          </a:p>
        </p:txBody>
      </p:sp>
    </p:spTree>
    <p:extLst>
      <p:ext uri="{BB962C8B-B14F-4D97-AF65-F5344CB8AC3E}">
        <p14:creationId xmlns:p14="http://schemas.microsoft.com/office/powerpoint/2010/main" val="355106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C60EC32-7C99-4E76-87F1-6AFB44C1B52F}" type="datetimeFigureOut">
              <a:rPr lang="tr-TR" smtClean="0"/>
              <a:pPr/>
              <a:t>11.02.2020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11B4BA-59B4-4C4B-BFF2-C7BB09D5A0E6}" type="slidenum">
              <a:rPr lang="tr-TR" smtClean="0"/>
              <a:pPr/>
              <a:t>‹#›</a:t>
            </a:fld>
            <a:endParaRPr lang="tr-TR"/>
          </a:p>
        </p:txBody>
      </p:sp>
    </p:spTree>
    <p:extLst>
      <p:ext uri="{BB962C8B-B14F-4D97-AF65-F5344CB8AC3E}">
        <p14:creationId xmlns:p14="http://schemas.microsoft.com/office/powerpoint/2010/main" val="68569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C60EC32-7C99-4E76-87F1-6AFB44C1B52F}" type="datetimeFigureOut">
              <a:rPr lang="tr-TR" smtClean="0"/>
              <a:pPr/>
              <a:t>11.02.2020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11B4BA-59B4-4C4B-BFF2-C7BB09D5A0E6}" type="slidenum">
              <a:rPr lang="tr-TR" smtClean="0"/>
              <a:pPr/>
              <a:t>‹#›</a:t>
            </a:fld>
            <a:endParaRPr lang="tr-TR"/>
          </a:p>
        </p:txBody>
      </p:sp>
    </p:spTree>
    <p:extLst>
      <p:ext uri="{BB962C8B-B14F-4D97-AF65-F5344CB8AC3E}">
        <p14:creationId xmlns:p14="http://schemas.microsoft.com/office/powerpoint/2010/main" val="72939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C60EC32-7C99-4E76-87F1-6AFB44C1B52F}" type="datetimeFigureOut">
              <a:rPr lang="tr-TR" smtClean="0"/>
              <a:pPr/>
              <a:t>11.02.2020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11B4BA-59B4-4C4B-BFF2-C7BB09D5A0E6}" type="slidenum">
              <a:rPr lang="tr-TR" smtClean="0"/>
              <a:pPr/>
              <a:t>‹#›</a:t>
            </a:fld>
            <a:endParaRPr lang="tr-TR"/>
          </a:p>
        </p:txBody>
      </p:sp>
    </p:spTree>
    <p:extLst>
      <p:ext uri="{BB962C8B-B14F-4D97-AF65-F5344CB8AC3E}">
        <p14:creationId xmlns:p14="http://schemas.microsoft.com/office/powerpoint/2010/main" val="61013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C60EC32-7C99-4E76-87F1-6AFB44C1B52F}" type="datetimeFigureOut">
              <a:rPr lang="tr-TR" smtClean="0"/>
              <a:pPr/>
              <a:t>11.02.2020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11B4BA-59B4-4C4B-BFF2-C7BB09D5A0E6}" type="slidenum">
              <a:rPr lang="tr-TR" smtClean="0"/>
              <a:pPr/>
              <a:t>‹#›</a:t>
            </a:fld>
            <a:endParaRPr lang="tr-TR"/>
          </a:p>
        </p:txBody>
      </p:sp>
    </p:spTree>
    <p:extLst>
      <p:ext uri="{BB962C8B-B14F-4D97-AF65-F5344CB8AC3E}">
        <p14:creationId xmlns:p14="http://schemas.microsoft.com/office/powerpoint/2010/main" val="384013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C60EC32-7C99-4E76-87F1-6AFB44C1B52F}" type="datetimeFigureOut">
              <a:rPr lang="tr-TR" smtClean="0"/>
              <a:pPr/>
              <a:t>11.02.2020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11B4BA-59B4-4C4B-BFF2-C7BB09D5A0E6}" type="slidenum">
              <a:rPr lang="tr-TR" smtClean="0"/>
              <a:pPr/>
              <a:t>‹#›</a:t>
            </a:fld>
            <a:endParaRPr lang="tr-TR"/>
          </a:p>
        </p:txBody>
      </p:sp>
    </p:spTree>
    <p:extLst>
      <p:ext uri="{BB962C8B-B14F-4D97-AF65-F5344CB8AC3E}">
        <p14:creationId xmlns:p14="http://schemas.microsoft.com/office/powerpoint/2010/main" val="1399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C60EC32-7C99-4E76-87F1-6AFB44C1B52F}" type="datetimeFigureOut">
              <a:rPr lang="tr-TR" smtClean="0"/>
              <a:pPr/>
              <a:t>11.02.2020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D11B4BA-59B4-4C4B-BFF2-C7BB09D5A0E6}" type="slidenum">
              <a:rPr lang="tr-TR" smtClean="0"/>
              <a:pPr/>
              <a:t>‹#›</a:t>
            </a:fld>
            <a:endParaRPr lang="tr-TR"/>
          </a:p>
        </p:txBody>
      </p:sp>
    </p:spTree>
    <p:extLst>
      <p:ext uri="{BB962C8B-B14F-4D97-AF65-F5344CB8AC3E}">
        <p14:creationId xmlns:p14="http://schemas.microsoft.com/office/powerpoint/2010/main" val="360293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C60EC32-7C99-4E76-87F1-6AFB44C1B52F}" type="datetimeFigureOut">
              <a:rPr lang="tr-TR" smtClean="0"/>
              <a:pPr/>
              <a:t>11.02.2020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D11B4BA-59B4-4C4B-BFF2-C7BB09D5A0E6}" type="slidenum">
              <a:rPr lang="tr-TR" smtClean="0"/>
              <a:pPr/>
              <a:t>‹#›</a:t>
            </a:fld>
            <a:endParaRPr lang="tr-TR"/>
          </a:p>
        </p:txBody>
      </p:sp>
    </p:spTree>
    <p:extLst>
      <p:ext uri="{BB962C8B-B14F-4D97-AF65-F5344CB8AC3E}">
        <p14:creationId xmlns:p14="http://schemas.microsoft.com/office/powerpoint/2010/main" val="224619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0EC32-7C99-4E76-87F1-6AFB44C1B52F}" type="datetimeFigureOut">
              <a:rPr lang="tr-TR" smtClean="0"/>
              <a:pPr/>
              <a:t>11.02.2020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D11B4BA-59B4-4C4B-BFF2-C7BB09D5A0E6}" type="slidenum">
              <a:rPr lang="tr-TR" smtClean="0"/>
              <a:pPr/>
              <a:t>‹#›</a:t>
            </a:fld>
            <a:endParaRPr lang="tr-TR"/>
          </a:p>
        </p:txBody>
      </p:sp>
    </p:spTree>
    <p:extLst>
      <p:ext uri="{BB962C8B-B14F-4D97-AF65-F5344CB8AC3E}">
        <p14:creationId xmlns:p14="http://schemas.microsoft.com/office/powerpoint/2010/main" val="427563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C60EC32-7C99-4E76-87F1-6AFB44C1B52F}" type="datetimeFigureOut">
              <a:rPr lang="tr-TR" smtClean="0"/>
              <a:pPr/>
              <a:t>11.02.2020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11B4BA-59B4-4C4B-BFF2-C7BB09D5A0E6}" type="slidenum">
              <a:rPr lang="tr-TR" smtClean="0"/>
              <a:pPr/>
              <a:t>‹#›</a:t>
            </a:fld>
            <a:endParaRPr lang="tr-TR"/>
          </a:p>
        </p:txBody>
      </p:sp>
    </p:spTree>
    <p:extLst>
      <p:ext uri="{BB962C8B-B14F-4D97-AF65-F5344CB8AC3E}">
        <p14:creationId xmlns:p14="http://schemas.microsoft.com/office/powerpoint/2010/main" val="22425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C60EC32-7C99-4E76-87F1-6AFB44C1B52F}" type="datetimeFigureOut">
              <a:rPr lang="tr-TR" smtClean="0"/>
              <a:pPr/>
              <a:t>11.02.2020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11B4BA-59B4-4C4B-BFF2-C7BB09D5A0E6}" type="slidenum">
              <a:rPr lang="tr-TR" smtClean="0"/>
              <a:pPr/>
              <a:t>‹#›</a:t>
            </a:fld>
            <a:endParaRPr lang="tr-TR"/>
          </a:p>
        </p:txBody>
      </p:sp>
    </p:spTree>
    <p:extLst>
      <p:ext uri="{BB962C8B-B14F-4D97-AF65-F5344CB8AC3E}">
        <p14:creationId xmlns:p14="http://schemas.microsoft.com/office/powerpoint/2010/main" val="238695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0EC32-7C99-4E76-87F1-6AFB44C1B52F}" type="datetimeFigureOut">
              <a:rPr lang="tr-TR" smtClean="0"/>
              <a:pPr/>
              <a:t>11.02.2020</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1B4BA-59B4-4C4B-BFF2-C7BB09D5A0E6}" type="slidenum">
              <a:rPr lang="tr-TR" smtClean="0"/>
              <a:pPr/>
              <a:t>‹#›</a:t>
            </a:fld>
            <a:endParaRPr lang="tr-TR"/>
          </a:p>
        </p:txBody>
      </p:sp>
    </p:spTree>
    <p:extLst>
      <p:ext uri="{BB962C8B-B14F-4D97-AF65-F5344CB8AC3E}">
        <p14:creationId xmlns:p14="http://schemas.microsoft.com/office/powerpoint/2010/main" val="648473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usakarge.meb.gov.tr/"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hyperlink" Target="mailto:usakarge@hotmail.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usakarge.meb.gov.tr/" TargetMode="Externa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usak.meb.gov.t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Tree>
    <p:extLst>
      <p:ext uri="{BB962C8B-B14F-4D97-AF65-F5344CB8AC3E}">
        <p14:creationId xmlns:p14="http://schemas.microsoft.com/office/powerpoint/2010/main" val="1280045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5"/>
            <a:ext cx="9144000" cy="6855715"/>
          </a:xfrm>
          <a:prstGeom prst="rect">
            <a:avLst/>
          </a:prstGeom>
        </p:spPr>
      </p:pic>
      <p:sp>
        <p:nvSpPr>
          <p:cNvPr id="5" name="Metin kutusu 4"/>
          <p:cNvSpPr txBox="1"/>
          <p:nvPr/>
        </p:nvSpPr>
        <p:spPr>
          <a:xfrm>
            <a:off x="2161309" y="599525"/>
            <a:ext cx="6982691" cy="400110"/>
          </a:xfrm>
          <a:prstGeom prst="rect">
            <a:avLst/>
          </a:prstGeom>
          <a:noFill/>
        </p:spPr>
        <p:txBody>
          <a:bodyPr wrap="square" rtlCol="0">
            <a:spAutoFit/>
          </a:bodyPr>
          <a:lstStyle/>
          <a:p>
            <a:r>
              <a:rPr lang="tr-TR" sz="2000" b="1" dirty="0" smtClean="0">
                <a:solidFill>
                  <a:srgbClr val="002060"/>
                </a:solidFill>
                <a:latin typeface="Myriad Pro" panose="020B0503030403020204" pitchFamily="34" charset="0"/>
                <a:cs typeface="Myriad Hebrew" panose="01010101010101010101" pitchFamily="50" charset="-79"/>
              </a:rPr>
              <a:t>3. Sosyal</a:t>
            </a:r>
            <a:r>
              <a:rPr lang="tr-TR" sz="2000" b="1" dirty="0">
                <a:solidFill>
                  <a:srgbClr val="002060"/>
                </a:solidFill>
                <a:latin typeface="Myriad Pro" panose="020B0503030403020204" pitchFamily="34" charset="0"/>
                <a:cs typeface="Myriad Hebrew" panose="01010101010101010101" pitchFamily="50" charset="-79"/>
              </a:rPr>
              <a:t>, </a:t>
            </a:r>
            <a:r>
              <a:rPr lang="tr-TR" sz="2000" b="1" dirty="0" smtClean="0">
                <a:solidFill>
                  <a:srgbClr val="002060"/>
                </a:solidFill>
                <a:latin typeface="Myriad Pro" panose="020B0503030403020204" pitchFamily="34" charset="0"/>
                <a:cs typeface="Myriad Hebrew" panose="01010101010101010101" pitchFamily="50" charset="-79"/>
              </a:rPr>
              <a:t>Sanatsal, Kültürel, Sportif </a:t>
            </a:r>
            <a:r>
              <a:rPr lang="tr-TR" sz="2000" b="1" dirty="0">
                <a:solidFill>
                  <a:srgbClr val="002060"/>
                </a:solidFill>
                <a:latin typeface="Myriad Pro" panose="020B0503030403020204" pitchFamily="34" charset="0"/>
                <a:cs typeface="Myriad Hebrew" panose="01010101010101010101" pitchFamily="50" charset="-79"/>
              </a:rPr>
              <a:t>Etkinlikler ve Yarışmalar</a:t>
            </a:r>
          </a:p>
        </p:txBody>
      </p:sp>
      <p:cxnSp>
        <p:nvCxnSpPr>
          <p:cNvPr id="7" name="Düz Bağlayıcı 6"/>
          <p:cNvCxnSpPr/>
          <p:nvPr/>
        </p:nvCxnSpPr>
        <p:spPr>
          <a:xfrm>
            <a:off x="2142838" y="259073"/>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grpSp>
        <p:nvGrpSpPr>
          <p:cNvPr id="8" name="Grup 7"/>
          <p:cNvGrpSpPr/>
          <p:nvPr/>
        </p:nvGrpSpPr>
        <p:grpSpPr>
          <a:xfrm>
            <a:off x="2937162" y="1222773"/>
            <a:ext cx="3269675" cy="591728"/>
            <a:chOff x="2798617" y="1826681"/>
            <a:chExt cx="3269675" cy="591728"/>
          </a:xfrm>
        </p:grpSpPr>
        <p:sp>
          <p:nvSpPr>
            <p:cNvPr id="9" name="Metin kutusu 8"/>
            <p:cNvSpPr txBox="1"/>
            <p:nvPr/>
          </p:nvSpPr>
          <p:spPr>
            <a:xfrm>
              <a:off x="279861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1</a:t>
              </a:r>
              <a:endParaRPr lang="tr-TR" b="1" dirty="0">
                <a:solidFill>
                  <a:schemeClr val="bg1">
                    <a:lumMod val="85000"/>
                  </a:schemeClr>
                </a:solidFill>
                <a:latin typeface="Myriad Pro" panose="020B0503030403020204" pitchFamily="34" charset="0"/>
              </a:endParaRPr>
            </a:p>
          </p:txBody>
        </p:sp>
        <p:sp>
          <p:nvSpPr>
            <p:cNvPr id="10" name="Metin kutusu 9"/>
            <p:cNvSpPr txBox="1"/>
            <p:nvPr/>
          </p:nvSpPr>
          <p:spPr>
            <a:xfrm>
              <a:off x="318126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2</a:t>
              </a:r>
              <a:endParaRPr lang="tr-TR" b="1" dirty="0">
                <a:solidFill>
                  <a:schemeClr val="bg1">
                    <a:lumMod val="85000"/>
                  </a:schemeClr>
                </a:solidFill>
                <a:latin typeface="Myriad Pro" panose="020B0503030403020204" pitchFamily="34" charset="0"/>
              </a:endParaRPr>
            </a:p>
          </p:txBody>
        </p:sp>
        <p:sp>
          <p:nvSpPr>
            <p:cNvPr id="11" name="Metin kutusu 10"/>
            <p:cNvSpPr txBox="1"/>
            <p:nvPr/>
          </p:nvSpPr>
          <p:spPr>
            <a:xfrm>
              <a:off x="3563917" y="1897453"/>
              <a:ext cx="591128" cy="461665"/>
            </a:xfrm>
            <a:prstGeom prst="rect">
              <a:avLst/>
            </a:prstGeom>
            <a:noFill/>
          </p:spPr>
          <p:txBody>
            <a:bodyPr wrap="square" rtlCol="0">
              <a:spAutoFit/>
            </a:bodyPr>
            <a:lstStyle/>
            <a:p>
              <a:pPr algn="ctr"/>
              <a:r>
                <a:rPr lang="tr-TR" sz="2400" b="1" dirty="0" smtClean="0">
                  <a:solidFill>
                    <a:srgbClr val="C11442"/>
                  </a:solidFill>
                  <a:latin typeface="Myriad Pro" panose="020B0503030403020204" pitchFamily="34" charset="0"/>
                </a:rPr>
                <a:t>3</a:t>
              </a:r>
              <a:endParaRPr lang="tr-TR" sz="2400" b="1" dirty="0">
                <a:solidFill>
                  <a:srgbClr val="C11442"/>
                </a:solidFill>
                <a:latin typeface="Myriad Pro" panose="020B0503030403020204" pitchFamily="34" charset="0"/>
              </a:endParaRPr>
            </a:p>
          </p:txBody>
        </p:sp>
        <p:sp>
          <p:nvSpPr>
            <p:cNvPr id="12" name="Metin kutusu 11"/>
            <p:cNvSpPr txBox="1"/>
            <p:nvPr/>
          </p:nvSpPr>
          <p:spPr>
            <a:xfrm>
              <a:off x="394656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4</a:t>
              </a:r>
              <a:endParaRPr lang="tr-TR" b="1" dirty="0">
                <a:solidFill>
                  <a:schemeClr val="bg1">
                    <a:lumMod val="85000"/>
                  </a:schemeClr>
                </a:solidFill>
                <a:latin typeface="Myriad Pro" panose="020B0503030403020204" pitchFamily="34" charset="0"/>
              </a:endParaRPr>
            </a:p>
          </p:txBody>
        </p:sp>
        <p:sp>
          <p:nvSpPr>
            <p:cNvPr id="13" name="Metin kutusu 12"/>
            <p:cNvSpPr txBox="1"/>
            <p:nvPr/>
          </p:nvSpPr>
          <p:spPr>
            <a:xfrm>
              <a:off x="432921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5</a:t>
              </a:r>
              <a:endParaRPr lang="tr-TR" b="1" dirty="0">
                <a:solidFill>
                  <a:schemeClr val="bg1">
                    <a:lumMod val="85000"/>
                  </a:schemeClr>
                </a:solidFill>
                <a:latin typeface="Myriad Pro" panose="020B0503030403020204" pitchFamily="34" charset="0"/>
              </a:endParaRPr>
            </a:p>
          </p:txBody>
        </p:sp>
        <p:sp>
          <p:nvSpPr>
            <p:cNvPr id="14" name="Metin kutusu 13"/>
            <p:cNvSpPr txBox="1"/>
            <p:nvPr/>
          </p:nvSpPr>
          <p:spPr>
            <a:xfrm>
              <a:off x="471186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6</a:t>
              </a:r>
              <a:endParaRPr lang="tr-TR" b="1" dirty="0">
                <a:solidFill>
                  <a:schemeClr val="bg1">
                    <a:lumMod val="85000"/>
                  </a:schemeClr>
                </a:solidFill>
                <a:latin typeface="Myriad Pro" panose="020B0503030403020204" pitchFamily="34" charset="0"/>
              </a:endParaRPr>
            </a:p>
          </p:txBody>
        </p:sp>
        <p:sp>
          <p:nvSpPr>
            <p:cNvPr id="15" name="Metin kutusu 14"/>
            <p:cNvSpPr txBox="1"/>
            <p:nvPr/>
          </p:nvSpPr>
          <p:spPr>
            <a:xfrm>
              <a:off x="509451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7</a:t>
              </a:r>
              <a:endParaRPr lang="tr-TR" b="1" dirty="0">
                <a:solidFill>
                  <a:schemeClr val="bg1">
                    <a:lumMod val="85000"/>
                  </a:schemeClr>
                </a:solidFill>
                <a:latin typeface="Myriad Pro" panose="020B0503030403020204" pitchFamily="34" charset="0"/>
              </a:endParaRPr>
            </a:p>
          </p:txBody>
        </p:sp>
        <p:sp>
          <p:nvSpPr>
            <p:cNvPr id="16" name="Metin kutusu 15"/>
            <p:cNvSpPr txBox="1"/>
            <p:nvPr/>
          </p:nvSpPr>
          <p:spPr>
            <a:xfrm>
              <a:off x="5477164"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8</a:t>
              </a:r>
              <a:endParaRPr lang="tr-TR" b="1" dirty="0">
                <a:solidFill>
                  <a:schemeClr val="bg1">
                    <a:lumMod val="85000"/>
                  </a:schemeClr>
                </a:solidFill>
                <a:latin typeface="Myriad Pro" panose="020B0503030403020204" pitchFamily="34" charset="0"/>
              </a:endParaRPr>
            </a:p>
          </p:txBody>
        </p:sp>
        <p:cxnSp>
          <p:nvCxnSpPr>
            <p:cNvPr id="17" name="Düz Bağlayıcı 16"/>
            <p:cNvCxnSpPr/>
            <p:nvPr/>
          </p:nvCxnSpPr>
          <p:spPr>
            <a:xfrm>
              <a:off x="3245920" y="2418409"/>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3245920" y="1826681"/>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23" name="Resim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532" y="2051697"/>
            <a:ext cx="5857587" cy="2906772"/>
          </a:xfrm>
          <a:prstGeom prst="rect">
            <a:avLst/>
          </a:prstGeom>
        </p:spPr>
      </p:pic>
      <p:sp>
        <p:nvSpPr>
          <p:cNvPr id="24" name="Metin kutusu 23"/>
          <p:cNvSpPr txBox="1"/>
          <p:nvPr/>
        </p:nvSpPr>
        <p:spPr>
          <a:xfrm>
            <a:off x="593767" y="5162867"/>
            <a:ext cx="8164945" cy="646331"/>
          </a:xfrm>
          <a:prstGeom prst="rect">
            <a:avLst/>
          </a:prstGeom>
          <a:noFill/>
        </p:spPr>
        <p:txBody>
          <a:bodyPr wrap="square" rtlCol="0">
            <a:spAutoFit/>
          </a:bodyPr>
          <a:lstStyle/>
          <a:p>
            <a:pPr algn="ctr"/>
            <a:r>
              <a:rPr lang="tr-TR" dirty="0" smtClean="0"/>
              <a:t>23 Nisan Ulusal Egemenlik ve Çocuk Bayramı’nda farklı düzeyde yeni ve ilgi çekici aktiviteler planlanmıştır.</a:t>
            </a:r>
            <a:endParaRPr lang="tr-TR" dirty="0"/>
          </a:p>
        </p:txBody>
      </p:sp>
    </p:spTree>
    <p:extLst>
      <p:ext uri="{BB962C8B-B14F-4D97-AF65-F5344CB8AC3E}">
        <p14:creationId xmlns:p14="http://schemas.microsoft.com/office/powerpoint/2010/main" val="3873751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5"/>
            <a:ext cx="9144000" cy="6855715"/>
          </a:xfrm>
          <a:prstGeom prst="rect">
            <a:avLst/>
          </a:prstGeom>
        </p:spPr>
      </p:pic>
      <p:sp>
        <p:nvSpPr>
          <p:cNvPr id="5" name="Metin kutusu 4"/>
          <p:cNvSpPr txBox="1"/>
          <p:nvPr/>
        </p:nvSpPr>
        <p:spPr>
          <a:xfrm>
            <a:off x="2189019" y="599525"/>
            <a:ext cx="6954981" cy="400110"/>
          </a:xfrm>
          <a:prstGeom prst="rect">
            <a:avLst/>
          </a:prstGeom>
          <a:noFill/>
        </p:spPr>
        <p:txBody>
          <a:bodyPr wrap="square" rtlCol="0">
            <a:spAutoFit/>
          </a:bodyPr>
          <a:lstStyle/>
          <a:p>
            <a:r>
              <a:rPr lang="tr-TR" sz="2000" b="1" dirty="0" smtClean="0">
                <a:solidFill>
                  <a:srgbClr val="002060"/>
                </a:solidFill>
                <a:latin typeface="Myriad Pro" panose="020B0503030403020204" pitchFamily="34" charset="0"/>
                <a:cs typeface="Myriad Hebrew" panose="01010101010101010101" pitchFamily="50" charset="-79"/>
              </a:rPr>
              <a:t>3. Sosyal</a:t>
            </a:r>
            <a:r>
              <a:rPr lang="tr-TR" sz="2000" b="1" dirty="0">
                <a:solidFill>
                  <a:srgbClr val="002060"/>
                </a:solidFill>
                <a:latin typeface="Myriad Pro" panose="020B0503030403020204" pitchFamily="34" charset="0"/>
                <a:cs typeface="Myriad Hebrew" panose="01010101010101010101" pitchFamily="50" charset="-79"/>
              </a:rPr>
              <a:t>, </a:t>
            </a:r>
            <a:r>
              <a:rPr lang="tr-TR" sz="2000" b="1" dirty="0" smtClean="0">
                <a:solidFill>
                  <a:srgbClr val="002060"/>
                </a:solidFill>
                <a:latin typeface="Myriad Pro" panose="020B0503030403020204" pitchFamily="34" charset="0"/>
                <a:cs typeface="Myriad Hebrew" panose="01010101010101010101" pitchFamily="50" charset="-79"/>
              </a:rPr>
              <a:t>Sanatsal, Kültürel, Sportif </a:t>
            </a:r>
            <a:r>
              <a:rPr lang="tr-TR" sz="2000" b="1" dirty="0">
                <a:solidFill>
                  <a:srgbClr val="002060"/>
                </a:solidFill>
                <a:latin typeface="Myriad Pro" panose="020B0503030403020204" pitchFamily="34" charset="0"/>
                <a:cs typeface="Myriad Hebrew" panose="01010101010101010101" pitchFamily="50" charset="-79"/>
              </a:rPr>
              <a:t>Etkinlikler ve Yarışmalar</a:t>
            </a:r>
          </a:p>
        </p:txBody>
      </p:sp>
      <p:cxnSp>
        <p:nvCxnSpPr>
          <p:cNvPr id="7" name="Düz Bağlayıcı 6"/>
          <p:cNvCxnSpPr/>
          <p:nvPr/>
        </p:nvCxnSpPr>
        <p:spPr>
          <a:xfrm>
            <a:off x="2189019" y="259073"/>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grpSp>
        <p:nvGrpSpPr>
          <p:cNvPr id="8" name="Grup 7"/>
          <p:cNvGrpSpPr/>
          <p:nvPr/>
        </p:nvGrpSpPr>
        <p:grpSpPr>
          <a:xfrm>
            <a:off x="2937162" y="1222773"/>
            <a:ext cx="3269675" cy="591728"/>
            <a:chOff x="2798617" y="1826681"/>
            <a:chExt cx="3269675" cy="591728"/>
          </a:xfrm>
        </p:grpSpPr>
        <p:sp>
          <p:nvSpPr>
            <p:cNvPr id="9" name="Metin kutusu 8"/>
            <p:cNvSpPr txBox="1"/>
            <p:nvPr/>
          </p:nvSpPr>
          <p:spPr>
            <a:xfrm>
              <a:off x="279861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1</a:t>
              </a:r>
              <a:endParaRPr lang="tr-TR" b="1" dirty="0">
                <a:solidFill>
                  <a:schemeClr val="bg1">
                    <a:lumMod val="85000"/>
                  </a:schemeClr>
                </a:solidFill>
                <a:latin typeface="Myriad Pro" panose="020B0503030403020204" pitchFamily="34" charset="0"/>
              </a:endParaRPr>
            </a:p>
          </p:txBody>
        </p:sp>
        <p:sp>
          <p:nvSpPr>
            <p:cNvPr id="10" name="Metin kutusu 9"/>
            <p:cNvSpPr txBox="1"/>
            <p:nvPr/>
          </p:nvSpPr>
          <p:spPr>
            <a:xfrm>
              <a:off x="318126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2</a:t>
              </a:r>
              <a:endParaRPr lang="tr-TR" b="1" dirty="0">
                <a:solidFill>
                  <a:schemeClr val="bg1">
                    <a:lumMod val="85000"/>
                  </a:schemeClr>
                </a:solidFill>
                <a:latin typeface="Myriad Pro" panose="020B0503030403020204" pitchFamily="34" charset="0"/>
              </a:endParaRPr>
            </a:p>
          </p:txBody>
        </p:sp>
        <p:sp>
          <p:nvSpPr>
            <p:cNvPr id="11" name="Metin kutusu 10"/>
            <p:cNvSpPr txBox="1"/>
            <p:nvPr/>
          </p:nvSpPr>
          <p:spPr>
            <a:xfrm>
              <a:off x="3563917" y="1897453"/>
              <a:ext cx="591128" cy="461665"/>
            </a:xfrm>
            <a:prstGeom prst="rect">
              <a:avLst/>
            </a:prstGeom>
            <a:noFill/>
          </p:spPr>
          <p:txBody>
            <a:bodyPr wrap="square" rtlCol="0">
              <a:spAutoFit/>
            </a:bodyPr>
            <a:lstStyle/>
            <a:p>
              <a:pPr algn="ctr"/>
              <a:r>
                <a:rPr lang="tr-TR" sz="2400" b="1" dirty="0" smtClean="0">
                  <a:solidFill>
                    <a:srgbClr val="C11442"/>
                  </a:solidFill>
                  <a:latin typeface="Myriad Pro" panose="020B0503030403020204" pitchFamily="34" charset="0"/>
                </a:rPr>
                <a:t>3</a:t>
              </a:r>
              <a:endParaRPr lang="tr-TR" sz="2400" b="1" dirty="0">
                <a:solidFill>
                  <a:srgbClr val="C11442"/>
                </a:solidFill>
                <a:latin typeface="Myriad Pro" panose="020B0503030403020204" pitchFamily="34" charset="0"/>
              </a:endParaRPr>
            </a:p>
          </p:txBody>
        </p:sp>
        <p:sp>
          <p:nvSpPr>
            <p:cNvPr id="12" name="Metin kutusu 11"/>
            <p:cNvSpPr txBox="1"/>
            <p:nvPr/>
          </p:nvSpPr>
          <p:spPr>
            <a:xfrm>
              <a:off x="394656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4</a:t>
              </a:r>
              <a:endParaRPr lang="tr-TR" b="1" dirty="0">
                <a:solidFill>
                  <a:schemeClr val="bg1">
                    <a:lumMod val="85000"/>
                  </a:schemeClr>
                </a:solidFill>
                <a:latin typeface="Myriad Pro" panose="020B0503030403020204" pitchFamily="34" charset="0"/>
              </a:endParaRPr>
            </a:p>
          </p:txBody>
        </p:sp>
        <p:sp>
          <p:nvSpPr>
            <p:cNvPr id="13" name="Metin kutusu 12"/>
            <p:cNvSpPr txBox="1"/>
            <p:nvPr/>
          </p:nvSpPr>
          <p:spPr>
            <a:xfrm>
              <a:off x="432921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5</a:t>
              </a:r>
              <a:endParaRPr lang="tr-TR" b="1" dirty="0">
                <a:solidFill>
                  <a:schemeClr val="bg1">
                    <a:lumMod val="85000"/>
                  </a:schemeClr>
                </a:solidFill>
                <a:latin typeface="Myriad Pro" panose="020B0503030403020204" pitchFamily="34" charset="0"/>
              </a:endParaRPr>
            </a:p>
          </p:txBody>
        </p:sp>
        <p:sp>
          <p:nvSpPr>
            <p:cNvPr id="14" name="Metin kutusu 13"/>
            <p:cNvSpPr txBox="1"/>
            <p:nvPr/>
          </p:nvSpPr>
          <p:spPr>
            <a:xfrm>
              <a:off x="471186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6</a:t>
              </a:r>
              <a:endParaRPr lang="tr-TR" b="1" dirty="0">
                <a:solidFill>
                  <a:schemeClr val="bg1">
                    <a:lumMod val="85000"/>
                  </a:schemeClr>
                </a:solidFill>
                <a:latin typeface="Myriad Pro" panose="020B0503030403020204" pitchFamily="34" charset="0"/>
              </a:endParaRPr>
            </a:p>
          </p:txBody>
        </p:sp>
        <p:sp>
          <p:nvSpPr>
            <p:cNvPr id="15" name="Metin kutusu 14"/>
            <p:cNvSpPr txBox="1"/>
            <p:nvPr/>
          </p:nvSpPr>
          <p:spPr>
            <a:xfrm>
              <a:off x="509451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7</a:t>
              </a:r>
              <a:endParaRPr lang="tr-TR" b="1" dirty="0">
                <a:solidFill>
                  <a:schemeClr val="bg1">
                    <a:lumMod val="85000"/>
                  </a:schemeClr>
                </a:solidFill>
                <a:latin typeface="Myriad Pro" panose="020B0503030403020204" pitchFamily="34" charset="0"/>
              </a:endParaRPr>
            </a:p>
          </p:txBody>
        </p:sp>
        <p:sp>
          <p:nvSpPr>
            <p:cNvPr id="16" name="Metin kutusu 15"/>
            <p:cNvSpPr txBox="1"/>
            <p:nvPr/>
          </p:nvSpPr>
          <p:spPr>
            <a:xfrm>
              <a:off x="5477164"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8</a:t>
              </a:r>
              <a:endParaRPr lang="tr-TR" b="1" dirty="0">
                <a:solidFill>
                  <a:schemeClr val="bg1">
                    <a:lumMod val="85000"/>
                  </a:schemeClr>
                </a:solidFill>
                <a:latin typeface="Myriad Pro" panose="020B0503030403020204" pitchFamily="34" charset="0"/>
              </a:endParaRPr>
            </a:p>
          </p:txBody>
        </p:sp>
        <p:cxnSp>
          <p:nvCxnSpPr>
            <p:cNvPr id="17" name="Düz Bağlayıcı 16"/>
            <p:cNvCxnSpPr/>
            <p:nvPr/>
          </p:nvCxnSpPr>
          <p:spPr>
            <a:xfrm>
              <a:off x="3245920" y="2418409"/>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3245920" y="1826681"/>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4" name="Metin kutusu 23"/>
          <p:cNvSpPr txBox="1"/>
          <p:nvPr/>
        </p:nvSpPr>
        <p:spPr>
          <a:xfrm>
            <a:off x="593765" y="5412249"/>
            <a:ext cx="8164945" cy="646331"/>
          </a:xfrm>
          <a:prstGeom prst="rect">
            <a:avLst/>
          </a:prstGeom>
          <a:noFill/>
        </p:spPr>
        <p:txBody>
          <a:bodyPr wrap="square" rtlCol="0">
            <a:spAutoFit/>
          </a:bodyPr>
          <a:lstStyle/>
          <a:p>
            <a:pPr algn="ctr"/>
            <a:r>
              <a:rPr lang="tr-TR" dirty="0" smtClean="0"/>
              <a:t>19 Mayıs Atatürk’ü Anma Gençlik ve Spor Bayramı’nda gençlerimize yönelik olarak farklı faaliyetler ve bir şenlik planlanmaktadır.</a:t>
            </a:r>
            <a:endParaRPr lang="tr-TR" dirty="0"/>
          </a:p>
        </p:txBody>
      </p:sp>
      <p:pic>
        <p:nvPicPr>
          <p:cNvPr id="19" name="Resim 18"/>
          <p:cNvPicPr>
            <a:picLocks noChangeAspect="1"/>
          </p:cNvPicPr>
          <p:nvPr/>
        </p:nvPicPr>
        <p:blipFill rotWithShape="1">
          <a:blip r:embed="rId3">
            <a:extLst>
              <a:ext uri="{28A0092B-C50C-407E-A947-70E740481C1C}">
                <a14:useLocalDpi xmlns:a14="http://schemas.microsoft.com/office/drawing/2010/main" val="0"/>
              </a:ext>
            </a:extLst>
          </a:blip>
          <a:srcRect b="12563"/>
          <a:stretch/>
        </p:blipFill>
        <p:spPr>
          <a:xfrm>
            <a:off x="2089519" y="1963441"/>
            <a:ext cx="5173435" cy="2999264"/>
          </a:xfrm>
          <a:prstGeom prst="rect">
            <a:avLst/>
          </a:prstGeom>
        </p:spPr>
      </p:pic>
    </p:spTree>
    <p:extLst>
      <p:ext uri="{BB962C8B-B14F-4D97-AF65-F5344CB8AC3E}">
        <p14:creationId xmlns:p14="http://schemas.microsoft.com/office/powerpoint/2010/main" val="449641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3" name="Metin kutusu 2"/>
          <p:cNvSpPr txBox="1"/>
          <p:nvPr/>
        </p:nvSpPr>
        <p:spPr>
          <a:xfrm>
            <a:off x="1" y="562210"/>
            <a:ext cx="7204364" cy="400110"/>
          </a:xfrm>
          <a:prstGeom prst="rect">
            <a:avLst/>
          </a:prstGeom>
          <a:noFill/>
        </p:spPr>
        <p:txBody>
          <a:bodyPr wrap="square" rtlCol="0">
            <a:spAutoFit/>
          </a:bodyPr>
          <a:lstStyle/>
          <a:p>
            <a:pPr algn="r"/>
            <a:r>
              <a:rPr lang="tr-TR" sz="2000" b="1" dirty="0">
                <a:solidFill>
                  <a:srgbClr val="002060"/>
                </a:solidFill>
                <a:latin typeface="Myriad Pro" panose="020B0503030403020204" pitchFamily="34" charset="0"/>
                <a:cs typeface="Myriad Hebrew" panose="01010101010101010101" pitchFamily="50" charset="-79"/>
              </a:rPr>
              <a:t>4</a:t>
            </a:r>
            <a:r>
              <a:rPr lang="tr-TR" sz="2000" b="1" dirty="0" smtClean="0">
                <a:solidFill>
                  <a:srgbClr val="002060"/>
                </a:solidFill>
                <a:latin typeface="Myriad Pro" panose="020B0503030403020204" pitchFamily="34" charset="0"/>
                <a:cs typeface="Myriad Hebrew" panose="01010101010101010101" pitchFamily="50" charset="-79"/>
              </a:rPr>
              <a:t>. Eğitimde Fırsat Eşitliği Sağlamaya Yönelik Faaliyetler</a:t>
            </a:r>
            <a:endParaRPr lang="tr-TR" sz="2000" b="1" dirty="0">
              <a:solidFill>
                <a:srgbClr val="002060"/>
              </a:solidFill>
              <a:latin typeface="Myriad Pro" panose="020B0503030403020204" pitchFamily="34" charset="0"/>
              <a:cs typeface="Myriad Hebrew" panose="01010101010101010101" pitchFamily="50" charset="-79"/>
            </a:endParaRPr>
          </a:p>
        </p:txBody>
      </p:sp>
      <p:cxnSp>
        <p:nvCxnSpPr>
          <p:cNvPr id="5" name="Düz Bağlayıcı 4"/>
          <p:cNvCxnSpPr/>
          <p:nvPr/>
        </p:nvCxnSpPr>
        <p:spPr>
          <a:xfrm>
            <a:off x="7204364" y="203204"/>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sp>
        <p:nvSpPr>
          <p:cNvPr id="2" name="Metin kutusu 1"/>
          <p:cNvSpPr txBox="1"/>
          <p:nvPr/>
        </p:nvSpPr>
        <p:spPr>
          <a:xfrm>
            <a:off x="306943" y="3282362"/>
            <a:ext cx="8530114" cy="3416320"/>
          </a:xfrm>
          <a:prstGeom prst="rect">
            <a:avLst/>
          </a:prstGeom>
          <a:noFill/>
        </p:spPr>
        <p:txBody>
          <a:bodyPr wrap="square" rtlCol="0">
            <a:spAutoFit/>
          </a:bodyPr>
          <a:lstStyle/>
          <a:p>
            <a:pPr algn="just"/>
            <a:r>
              <a:rPr lang="tr-TR" dirty="0" smtClean="0"/>
              <a:t>     Müdürlüğümüzce </a:t>
            </a:r>
            <a:r>
              <a:rPr lang="tr-TR" dirty="0"/>
              <a:t>e</a:t>
            </a:r>
            <a:r>
              <a:rPr lang="tr-TR" dirty="0" smtClean="0"/>
              <a:t>ğitimde </a:t>
            </a:r>
            <a:r>
              <a:rPr lang="tr-TR" dirty="0"/>
              <a:t>adalet temelli bir yaklaşımı güçlendirmek, hayata fiziksel ve zihinsel dezavantajlarla devam eden çocukların hakkına sahip çıkmak amacıyla özel </a:t>
            </a:r>
            <a:r>
              <a:rPr lang="tr-TR" dirty="0" err="1" smtClean="0"/>
              <a:t>gereksinimli</a:t>
            </a:r>
            <a:r>
              <a:rPr lang="tr-TR" dirty="0"/>
              <a:t> </a:t>
            </a:r>
            <a:r>
              <a:rPr lang="tr-TR" dirty="0" smtClean="0"/>
              <a:t>çocuklarımızı </a:t>
            </a:r>
            <a:r>
              <a:rPr lang="tr-TR" dirty="0"/>
              <a:t>akranlarından tecrit etmeyen ve birlikte yaşama kültürünü destekleyen faaliyetler yürütülecektir. Bu amaçla özellikle dezavantajlı bölgedeki çocuklar başta olmak üzere tüm çocuklarımız sportif, sanatsal vb. etkinliklere </a:t>
            </a:r>
            <a:r>
              <a:rPr lang="tr-TR" dirty="0" err="1"/>
              <a:t>kanalize</a:t>
            </a:r>
            <a:r>
              <a:rPr lang="tr-TR" dirty="0"/>
              <a:t> edilecektir. Ayrıca kentimizdeki öğrencilerin eğitim süreçlerine etki eden faktörler belirlenip bu faktörlerden meydana gelen problemlerin etkilerini en aza indirgemek amacıyla riskli veya dezavantajlı bölgelerin haritası çıkarılacak ve buralardaki sorunlara yönelik çözüm önerileri geliştirilecektir. Milli Eğitim Bakanlığı Yaşam Pencerem Ölçeği kullanılarak elde edilen veriler ışığında </a:t>
            </a:r>
            <a:r>
              <a:rPr lang="tr-TR" b="1" dirty="0"/>
              <a:t>“Eğitimde Dezavantajlı Bölgelere Yönelik Risk Analizi ve Eylem Planı”</a:t>
            </a:r>
            <a:r>
              <a:rPr lang="tr-TR" dirty="0"/>
              <a:t> hazırlanacaktır</a:t>
            </a:r>
            <a:r>
              <a:rPr lang="tr-TR" dirty="0" smtClean="0"/>
              <a:t>. Özel öğrenciler öncelikli olmak üzere sportif, kültürel, sanatsal etkinliklerle çocuklarımızın buluşturulması hedeflenmektedir.</a:t>
            </a:r>
            <a:endParaRPr lang="tr-TR" dirty="0"/>
          </a:p>
        </p:txBody>
      </p:sp>
      <p:grpSp>
        <p:nvGrpSpPr>
          <p:cNvPr id="7" name="Grup 6"/>
          <p:cNvGrpSpPr/>
          <p:nvPr/>
        </p:nvGrpSpPr>
        <p:grpSpPr>
          <a:xfrm>
            <a:off x="2945789" y="1171015"/>
            <a:ext cx="3269675" cy="619436"/>
            <a:chOff x="2798617" y="1826681"/>
            <a:chExt cx="3269675" cy="619436"/>
          </a:xfrm>
        </p:grpSpPr>
        <p:sp>
          <p:nvSpPr>
            <p:cNvPr id="8" name="Metin kutusu 7"/>
            <p:cNvSpPr txBox="1"/>
            <p:nvPr/>
          </p:nvSpPr>
          <p:spPr>
            <a:xfrm>
              <a:off x="2798617" y="1966702"/>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1</a:t>
              </a:r>
              <a:endParaRPr lang="tr-TR" b="1" dirty="0">
                <a:solidFill>
                  <a:schemeClr val="bg1">
                    <a:lumMod val="85000"/>
                  </a:schemeClr>
                </a:solidFill>
                <a:latin typeface="Myriad Pro" panose="020B0503030403020204" pitchFamily="34" charset="0"/>
              </a:endParaRPr>
            </a:p>
          </p:txBody>
        </p:sp>
        <p:sp>
          <p:nvSpPr>
            <p:cNvPr id="9" name="Metin kutusu 8"/>
            <p:cNvSpPr txBox="1"/>
            <p:nvPr/>
          </p:nvSpPr>
          <p:spPr>
            <a:xfrm>
              <a:off x="3181267" y="1966702"/>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2</a:t>
              </a:r>
              <a:endParaRPr lang="tr-TR" b="1" dirty="0">
                <a:solidFill>
                  <a:schemeClr val="bg1">
                    <a:lumMod val="85000"/>
                  </a:schemeClr>
                </a:solidFill>
                <a:latin typeface="Myriad Pro" panose="020B0503030403020204" pitchFamily="34" charset="0"/>
              </a:endParaRPr>
            </a:p>
          </p:txBody>
        </p:sp>
        <p:sp>
          <p:nvSpPr>
            <p:cNvPr id="10" name="Metin kutusu 9"/>
            <p:cNvSpPr txBox="1"/>
            <p:nvPr/>
          </p:nvSpPr>
          <p:spPr>
            <a:xfrm>
              <a:off x="3563917" y="1966702"/>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3</a:t>
              </a:r>
              <a:endParaRPr lang="tr-TR" b="1" dirty="0">
                <a:solidFill>
                  <a:schemeClr val="bg1">
                    <a:lumMod val="85000"/>
                  </a:schemeClr>
                </a:solidFill>
                <a:latin typeface="Myriad Pro" panose="020B0503030403020204" pitchFamily="34" charset="0"/>
              </a:endParaRPr>
            </a:p>
          </p:txBody>
        </p:sp>
        <p:sp>
          <p:nvSpPr>
            <p:cNvPr id="11" name="Metin kutusu 10"/>
            <p:cNvSpPr txBox="1"/>
            <p:nvPr/>
          </p:nvSpPr>
          <p:spPr>
            <a:xfrm>
              <a:off x="3946567" y="1920536"/>
              <a:ext cx="591128" cy="461665"/>
            </a:xfrm>
            <a:prstGeom prst="rect">
              <a:avLst/>
            </a:prstGeom>
            <a:noFill/>
          </p:spPr>
          <p:txBody>
            <a:bodyPr wrap="square" rtlCol="0">
              <a:spAutoFit/>
            </a:bodyPr>
            <a:lstStyle/>
            <a:p>
              <a:pPr algn="ctr"/>
              <a:r>
                <a:rPr lang="tr-TR" sz="2400" b="1" dirty="0" smtClean="0">
                  <a:solidFill>
                    <a:srgbClr val="C11442"/>
                  </a:solidFill>
                  <a:latin typeface="Myriad Pro" panose="020B0503030403020204" pitchFamily="34" charset="0"/>
                </a:rPr>
                <a:t>4</a:t>
              </a:r>
              <a:endParaRPr lang="tr-TR" sz="2400" b="1" dirty="0">
                <a:solidFill>
                  <a:srgbClr val="C11442"/>
                </a:solidFill>
                <a:latin typeface="Myriad Pro" panose="020B0503030403020204" pitchFamily="34" charset="0"/>
              </a:endParaRPr>
            </a:p>
          </p:txBody>
        </p:sp>
        <p:sp>
          <p:nvSpPr>
            <p:cNvPr id="12" name="Metin kutusu 11"/>
            <p:cNvSpPr txBox="1"/>
            <p:nvPr/>
          </p:nvSpPr>
          <p:spPr>
            <a:xfrm>
              <a:off x="4329217" y="1966702"/>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5</a:t>
              </a:r>
              <a:endParaRPr lang="tr-TR" b="1" dirty="0">
                <a:solidFill>
                  <a:schemeClr val="bg1">
                    <a:lumMod val="85000"/>
                  </a:schemeClr>
                </a:solidFill>
                <a:latin typeface="Myriad Pro" panose="020B0503030403020204" pitchFamily="34" charset="0"/>
              </a:endParaRPr>
            </a:p>
          </p:txBody>
        </p:sp>
        <p:sp>
          <p:nvSpPr>
            <p:cNvPr id="13" name="Metin kutusu 12"/>
            <p:cNvSpPr txBox="1"/>
            <p:nvPr/>
          </p:nvSpPr>
          <p:spPr>
            <a:xfrm>
              <a:off x="4711867" y="1966702"/>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6</a:t>
              </a:r>
              <a:endParaRPr lang="tr-TR" b="1" dirty="0">
                <a:solidFill>
                  <a:schemeClr val="bg1">
                    <a:lumMod val="85000"/>
                  </a:schemeClr>
                </a:solidFill>
                <a:latin typeface="Myriad Pro" panose="020B0503030403020204" pitchFamily="34" charset="0"/>
              </a:endParaRPr>
            </a:p>
          </p:txBody>
        </p:sp>
        <p:sp>
          <p:nvSpPr>
            <p:cNvPr id="14" name="Metin kutusu 13"/>
            <p:cNvSpPr txBox="1"/>
            <p:nvPr/>
          </p:nvSpPr>
          <p:spPr>
            <a:xfrm>
              <a:off x="5094517" y="1966702"/>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7</a:t>
              </a:r>
              <a:endParaRPr lang="tr-TR" b="1" dirty="0">
                <a:solidFill>
                  <a:schemeClr val="bg1">
                    <a:lumMod val="85000"/>
                  </a:schemeClr>
                </a:solidFill>
                <a:latin typeface="Myriad Pro" panose="020B0503030403020204" pitchFamily="34" charset="0"/>
              </a:endParaRPr>
            </a:p>
          </p:txBody>
        </p:sp>
        <p:sp>
          <p:nvSpPr>
            <p:cNvPr id="15" name="Metin kutusu 14"/>
            <p:cNvSpPr txBox="1"/>
            <p:nvPr/>
          </p:nvSpPr>
          <p:spPr>
            <a:xfrm>
              <a:off x="5477164" y="1966702"/>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8</a:t>
              </a:r>
              <a:endParaRPr lang="tr-TR" b="1" dirty="0">
                <a:solidFill>
                  <a:schemeClr val="bg1">
                    <a:lumMod val="85000"/>
                  </a:schemeClr>
                </a:solidFill>
                <a:latin typeface="Myriad Pro" panose="020B0503030403020204" pitchFamily="34" charset="0"/>
              </a:endParaRPr>
            </a:p>
          </p:txBody>
        </p:sp>
        <p:cxnSp>
          <p:nvCxnSpPr>
            <p:cNvPr id="16" name="Düz Bağlayıcı 15"/>
            <p:cNvCxnSpPr/>
            <p:nvPr/>
          </p:nvCxnSpPr>
          <p:spPr>
            <a:xfrm>
              <a:off x="3245920" y="2446117"/>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3245920" y="1826681"/>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18" name="Picture 2" descr="C:\Users\Windows 7\Desktop\Projeler\3.MEM Yerel Projeler\9.MEM Eğitimde İyi Örnekler\logo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0748" y="1854541"/>
            <a:ext cx="3833591" cy="146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996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Resim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5"/>
            <a:ext cx="9144000" cy="6855715"/>
          </a:xfrm>
          <a:prstGeom prst="rect">
            <a:avLst/>
          </a:prstGeom>
        </p:spPr>
      </p:pic>
      <p:sp>
        <p:nvSpPr>
          <p:cNvPr id="5" name="Metin kutusu 4"/>
          <p:cNvSpPr txBox="1"/>
          <p:nvPr/>
        </p:nvSpPr>
        <p:spPr>
          <a:xfrm>
            <a:off x="2152076" y="589760"/>
            <a:ext cx="6991924" cy="400110"/>
          </a:xfrm>
          <a:prstGeom prst="rect">
            <a:avLst/>
          </a:prstGeom>
          <a:noFill/>
        </p:spPr>
        <p:txBody>
          <a:bodyPr wrap="square" rtlCol="0">
            <a:spAutoFit/>
          </a:bodyPr>
          <a:lstStyle/>
          <a:p>
            <a:r>
              <a:rPr lang="tr-TR" sz="2000" b="1" dirty="0">
                <a:solidFill>
                  <a:srgbClr val="002060"/>
                </a:solidFill>
                <a:latin typeface="Myriad Pro" panose="020B0503030403020204" pitchFamily="34" charset="0"/>
                <a:cs typeface="Myriad Hebrew" panose="01010101010101010101" pitchFamily="50" charset="-79"/>
              </a:rPr>
              <a:t>5</a:t>
            </a:r>
            <a:r>
              <a:rPr lang="tr-TR" sz="2000" b="1" dirty="0" smtClean="0">
                <a:solidFill>
                  <a:srgbClr val="002060"/>
                </a:solidFill>
                <a:latin typeface="Myriad Pro" panose="020B0503030403020204" pitchFamily="34" charset="0"/>
                <a:cs typeface="Myriad Hebrew" panose="01010101010101010101" pitchFamily="50" charset="-79"/>
              </a:rPr>
              <a:t>. Beceri ve Tasarım Odaklı Eğitim Faaliyetleri ve </a:t>
            </a:r>
            <a:r>
              <a:rPr lang="tr-TR" sz="2000" b="1" dirty="0" err="1" smtClean="0">
                <a:solidFill>
                  <a:srgbClr val="002060"/>
                </a:solidFill>
                <a:latin typeface="Myriad Pro" panose="020B0503030403020204" pitchFamily="34" charset="0"/>
                <a:cs typeface="Myriad Hebrew" panose="01010101010101010101" pitchFamily="50" charset="-79"/>
              </a:rPr>
              <a:t>BulUşak</a:t>
            </a:r>
            <a:endParaRPr lang="tr-TR" sz="2000" b="1" dirty="0">
              <a:solidFill>
                <a:srgbClr val="002060"/>
              </a:solidFill>
              <a:latin typeface="Myriad Pro" panose="020B0503030403020204" pitchFamily="34" charset="0"/>
              <a:cs typeface="Myriad Hebrew" panose="01010101010101010101" pitchFamily="50" charset="-79"/>
            </a:endParaRPr>
          </a:p>
        </p:txBody>
      </p:sp>
      <p:cxnSp>
        <p:nvCxnSpPr>
          <p:cNvPr id="7" name="Düz Bağlayıcı 6"/>
          <p:cNvCxnSpPr/>
          <p:nvPr/>
        </p:nvCxnSpPr>
        <p:spPr>
          <a:xfrm>
            <a:off x="2152076" y="188301"/>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sp>
        <p:nvSpPr>
          <p:cNvPr id="6" name="Metin kutusu 5"/>
          <p:cNvSpPr txBox="1"/>
          <p:nvPr/>
        </p:nvSpPr>
        <p:spPr>
          <a:xfrm>
            <a:off x="196190" y="3517615"/>
            <a:ext cx="8751620" cy="3139321"/>
          </a:xfrm>
          <a:prstGeom prst="rect">
            <a:avLst/>
          </a:prstGeom>
          <a:noFill/>
        </p:spPr>
        <p:txBody>
          <a:bodyPr wrap="square" rtlCol="0">
            <a:spAutoFit/>
          </a:bodyPr>
          <a:lstStyle/>
          <a:p>
            <a:pPr algn="just"/>
            <a:r>
              <a:rPr lang="tr-TR" dirty="0" smtClean="0"/>
              <a:t>      Bu </a:t>
            </a:r>
            <a:r>
              <a:rPr lang="tr-TR" dirty="0"/>
              <a:t>bileşenin temel amacı ilimizde tüm okullarda fırsat eşitliğini sağlamak amacıyla dezavantajlı bölgelerdeki temel eğitim okullarından başlayarak tüm öğretim kademelerinde çocukların sahip oldukları yetenek kümeleriyle ilişkilendirilmiş becerilerin uygulama düzeyinde kazandırılabilmesi için okullarda tasarım-beceri atölyeleri kurmaktır. Bu atölyelerdeki etkinlikler bilim, sanat, spor ve kültür odaklı olacak şekilde yapılandırılacaktır. Bilmekten çok tasarlamanın, yapmanın, üretmenin ön plana çıkacağı bu atölyelerde çocuk kendisini meslekleri ve çevresini tanıyacaktır. Aynı zamanda problem çözme, eleştirel düşünme, takım çalışması ve çoklu okuryazarlık becerilerini kazanacaktır. Yeni nesil eğitim müfredatları ışığında öğrenilen, ölçülen ve pratik arasındaki uyum artırılacaktır. Kurulacak olan bu atölyelerde görev alacak öğretmenlere yönelik sertifikaya dayalı eğitici eğitimi programları düzenlenecektir</a:t>
            </a:r>
            <a:r>
              <a:rPr lang="tr-TR" b="1" dirty="0"/>
              <a:t>.</a:t>
            </a:r>
            <a:endParaRPr lang="tr-TR" dirty="0"/>
          </a:p>
        </p:txBody>
      </p:sp>
      <p:grpSp>
        <p:nvGrpSpPr>
          <p:cNvPr id="8" name="Grup 7"/>
          <p:cNvGrpSpPr/>
          <p:nvPr/>
        </p:nvGrpSpPr>
        <p:grpSpPr>
          <a:xfrm>
            <a:off x="2937162" y="1222773"/>
            <a:ext cx="3269675" cy="647144"/>
            <a:chOff x="2798617" y="1826681"/>
            <a:chExt cx="3269675" cy="647144"/>
          </a:xfrm>
        </p:grpSpPr>
        <p:sp>
          <p:nvSpPr>
            <p:cNvPr id="9" name="1"/>
            <p:cNvSpPr txBox="1"/>
            <p:nvPr/>
          </p:nvSpPr>
          <p:spPr>
            <a:xfrm>
              <a:off x="2798617" y="1978244"/>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1</a:t>
              </a:r>
              <a:endParaRPr lang="tr-TR" b="1" dirty="0">
                <a:solidFill>
                  <a:schemeClr val="bg1">
                    <a:lumMod val="85000"/>
                  </a:schemeClr>
                </a:solidFill>
                <a:latin typeface="Myriad Pro" panose="020B0503030403020204" pitchFamily="34" charset="0"/>
              </a:endParaRPr>
            </a:p>
          </p:txBody>
        </p:sp>
        <p:sp>
          <p:nvSpPr>
            <p:cNvPr id="10" name="2"/>
            <p:cNvSpPr txBox="1"/>
            <p:nvPr/>
          </p:nvSpPr>
          <p:spPr>
            <a:xfrm>
              <a:off x="3181267" y="1978244"/>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2</a:t>
              </a:r>
              <a:endParaRPr lang="tr-TR" b="1" dirty="0">
                <a:solidFill>
                  <a:schemeClr val="bg1">
                    <a:lumMod val="85000"/>
                  </a:schemeClr>
                </a:solidFill>
                <a:latin typeface="Myriad Pro" panose="020B0503030403020204" pitchFamily="34" charset="0"/>
              </a:endParaRPr>
            </a:p>
          </p:txBody>
        </p:sp>
        <p:sp>
          <p:nvSpPr>
            <p:cNvPr id="11" name="3"/>
            <p:cNvSpPr txBox="1"/>
            <p:nvPr/>
          </p:nvSpPr>
          <p:spPr>
            <a:xfrm>
              <a:off x="3563917" y="1978244"/>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3</a:t>
              </a:r>
              <a:endParaRPr lang="tr-TR" b="1" dirty="0">
                <a:solidFill>
                  <a:schemeClr val="bg1">
                    <a:lumMod val="85000"/>
                  </a:schemeClr>
                </a:solidFill>
                <a:latin typeface="Myriad Pro" panose="020B0503030403020204" pitchFamily="34" charset="0"/>
              </a:endParaRPr>
            </a:p>
          </p:txBody>
        </p:sp>
        <p:sp>
          <p:nvSpPr>
            <p:cNvPr id="12" name="4"/>
            <p:cNvSpPr txBox="1"/>
            <p:nvPr/>
          </p:nvSpPr>
          <p:spPr>
            <a:xfrm>
              <a:off x="3946567" y="1978244"/>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4</a:t>
              </a:r>
              <a:endParaRPr lang="tr-TR" b="1" dirty="0">
                <a:solidFill>
                  <a:schemeClr val="bg1">
                    <a:lumMod val="85000"/>
                  </a:schemeClr>
                </a:solidFill>
                <a:latin typeface="Myriad Pro" panose="020B0503030403020204" pitchFamily="34" charset="0"/>
              </a:endParaRPr>
            </a:p>
          </p:txBody>
        </p:sp>
        <p:sp>
          <p:nvSpPr>
            <p:cNvPr id="13" name="5"/>
            <p:cNvSpPr txBox="1"/>
            <p:nvPr/>
          </p:nvSpPr>
          <p:spPr>
            <a:xfrm>
              <a:off x="4329217" y="1932078"/>
              <a:ext cx="591128" cy="461665"/>
            </a:xfrm>
            <a:prstGeom prst="rect">
              <a:avLst/>
            </a:prstGeom>
            <a:noFill/>
          </p:spPr>
          <p:txBody>
            <a:bodyPr wrap="square" rtlCol="0">
              <a:spAutoFit/>
            </a:bodyPr>
            <a:lstStyle/>
            <a:p>
              <a:pPr algn="ctr"/>
              <a:r>
                <a:rPr lang="tr-TR" sz="2400" b="1" dirty="0" smtClean="0">
                  <a:solidFill>
                    <a:srgbClr val="C11442"/>
                  </a:solidFill>
                  <a:latin typeface="Myriad Pro" panose="020B0503030403020204" pitchFamily="34" charset="0"/>
                </a:rPr>
                <a:t>5</a:t>
              </a:r>
              <a:endParaRPr lang="tr-TR" sz="2400" b="1" dirty="0">
                <a:solidFill>
                  <a:srgbClr val="C11442"/>
                </a:solidFill>
                <a:latin typeface="Myriad Pro" panose="020B0503030403020204" pitchFamily="34" charset="0"/>
              </a:endParaRPr>
            </a:p>
          </p:txBody>
        </p:sp>
        <p:sp>
          <p:nvSpPr>
            <p:cNvPr id="14" name="6"/>
            <p:cNvSpPr txBox="1"/>
            <p:nvPr/>
          </p:nvSpPr>
          <p:spPr>
            <a:xfrm>
              <a:off x="4711867" y="1978244"/>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6</a:t>
              </a:r>
              <a:endParaRPr lang="tr-TR" b="1" dirty="0">
                <a:solidFill>
                  <a:schemeClr val="bg1">
                    <a:lumMod val="85000"/>
                  </a:schemeClr>
                </a:solidFill>
                <a:latin typeface="Myriad Pro" panose="020B0503030403020204" pitchFamily="34" charset="0"/>
              </a:endParaRPr>
            </a:p>
          </p:txBody>
        </p:sp>
        <p:sp>
          <p:nvSpPr>
            <p:cNvPr id="15" name="7"/>
            <p:cNvSpPr txBox="1"/>
            <p:nvPr/>
          </p:nvSpPr>
          <p:spPr>
            <a:xfrm>
              <a:off x="5094517" y="1978244"/>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7</a:t>
              </a:r>
              <a:endParaRPr lang="tr-TR" b="1" dirty="0">
                <a:solidFill>
                  <a:schemeClr val="bg1">
                    <a:lumMod val="85000"/>
                  </a:schemeClr>
                </a:solidFill>
                <a:latin typeface="Myriad Pro" panose="020B0503030403020204" pitchFamily="34" charset="0"/>
              </a:endParaRPr>
            </a:p>
          </p:txBody>
        </p:sp>
        <p:sp>
          <p:nvSpPr>
            <p:cNvPr id="16" name="8"/>
            <p:cNvSpPr txBox="1"/>
            <p:nvPr/>
          </p:nvSpPr>
          <p:spPr>
            <a:xfrm>
              <a:off x="5477164" y="1978244"/>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8</a:t>
              </a:r>
              <a:endParaRPr lang="tr-TR" b="1" dirty="0">
                <a:solidFill>
                  <a:schemeClr val="bg1">
                    <a:lumMod val="85000"/>
                  </a:schemeClr>
                </a:solidFill>
                <a:latin typeface="Myriad Pro" panose="020B0503030403020204" pitchFamily="34" charset="0"/>
              </a:endParaRPr>
            </a:p>
          </p:txBody>
        </p:sp>
        <p:cxnSp>
          <p:nvCxnSpPr>
            <p:cNvPr id="17" name="Düz Bağlayıcı 16"/>
            <p:cNvCxnSpPr/>
            <p:nvPr/>
          </p:nvCxnSpPr>
          <p:spPr>
            <a:xfrm>
              <a:off x="3245920" y="2473825"/>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3245920" y="1826681"/>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2" name="Resim 1"/>
          <p:cNvPicPr>
            <a:picLocks noChangeAspect="1"/>
          </p:cNvPicPr>
          <p:nvPr/>
        </p:nvPicPr>
        <p:blipFill rotWithShape="1">
          <a:blip r:embed="rId3" cstate="print">
            <a:extLst>
              <a:ext uri="{28A0092B-C50C-407E-A947-70E740481C1C}">
                <a14:useLocalDpi xmlns:a14="http://schemas.microsoft.com/office/drawing/2010/main" val="0"/>
              </a:ext>
            </a:extLst>
          </a:blip>
          <a:srcRect l="4375" t="4451" r="60981" b="52491"/>
          <a:stretch/>
        </p:blipFill>
        <p:spPr>
          <a:xfrm>
            <a:off x="332961" y="1996167"/>
            <a:ext cx="2158004" cy="1302946"/>
          </a:xfrm>
          <a:prstGeom prst="rect">
            <a:avLst/>
          </a:prstGeom>
        </p:spPr>
      </p:pic>
      <p:pic>
        <p:nvPicPr>
          <p:cNvPr id="22" name="Resim 21"/>
          <p:cNvPicPr>
            <a:picLocks noChangeAspect="1"/>
          </p:cNvPicPr>
          <p:nvPr/>
        </p:nvPicPr>
        <p:blipFill rotWithShape="1">
          <a:blip r:embed="rId4" cstate="print">
            <a:extLst>
              <a:ext uri="{28A0092B-C50C-407E-A947-70E740481C1C}">
                <a14:useLocalDpi xmlns:a14="http://schemas.microsoft.com/office/drawing/2010/main" val="0"/>
              </a:ext>
            </a:extLst>
          </a:blip>
          <a:srcRect l="9596" t="20388" r="9697" b="21460"/>
          <a:stretch/>
        </p:blipFill>
        <p:spPr>
          <a:xfrm>
            <a:off x="3263075" y="1996167"/>
            <a:ext cx="2404148" cy="1224640"/>
          </a:xfrm>
          <a:prstGeom prst="rect">
            <a:avLst/>
          </a:prstGeom>
        </p:spPr>
      </p:pic>
      <p:cxnSp>
        <p:nvCxnSpPr>
          <p:cNvPr id="23" name="Düz Bağlayıcı 22"/>
          <p:cNvCxnSpPr/>
          <p:nvPr/>
        </p:nvCxnSpPr>
        <p:spPr>
          <a:xfrm>
            <a:off x="2666671" y="2125811"/>
            <a:ext cx="0" cy="1191824"/>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4" name="Resim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6451" y="1986811"/>
            <a:ext cx="1252639" cy="1071097"/>
          </a:xfrm>
          <a:prstGeom prst="rect">
            <a:avLst/>
          </a:prstGeom>
        </p:spPr>
      </p:pic>
      <p:cxnSp>
        <p:nvCxnSpPr>
          <p:cNvPr id="25" name="Düz Bağlayıcı 24"/>
          <p:cNvCxnSpPr/>
          <p:nvPr/>
        </p:nvCxnSpPr>
        <p:spPr>
          <a:xfrm>
            <a:off x="6008917" y="2051728"/>
            <a:ext cx="0" cy="11918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089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136073" y="525266"/>
            <a:ext cx="6068291" cy="461665"/>
          </a:xfrm>
          <a:prstGeom prst="rect">
            <a:avLst/>
          </a:prstGeom>
          <a:noFill/>
        </p:spPr>
        <p:txBody>
          <a:bodyPr wrap="square" rtlCol="0">
            <a:spAutoFit/>
          </a:bodyPr>
          <a:lstStyle/>
          <a:p>
            <a:pPr algn="r"/>
            <a:r>
              <a:rPr lang="tr-TR" sz="2400" b="1" dirty="0" smtClean="0">
                <a:solidFill>
                  <a:srgbClr val="002060"/>
                </a:solidFill>
                <a:latin typeface="Myriad Pro" panose="020B0503030403020204" pitchFamily="34" charset="0"/>
                <a:cs typeface="Myriad Hebrew" panose="01010101010101010101" pitchFamily="50" charset="-79"/>
              </a:rPr>
              <a:t>6. Akademik Danışmanlık</a:t>
            </a:r>
            <a:endParaRPr lang="tr-TR" sz="2400" b="1" dirty="0">
              <a:solidFill>
                <a:srgbClr val="002060"/>
              </a:solidFill>
              <a:latin typeface="Myriad Pro" panose="020B0503030403020204" pitchFamily="34" charset="0"/>
              <a:cs typeface="Myriad Hebrew" panose="01010101010101010101" pitchFamily="50" charset="-79"/>
            </a:endParaRPr>
          </a:p>
        </p:txBody>
      </p:sp>
      <p:cxnSp>
        <p:nvCxnSpPr>
          <p:cNvPr id="5" name="Düz Bağlayıcı 4"/>
          <p:cNvCxnSpPr/>
          <p:nvPr/>
        </p:nvCxnSpPr>
        <p:spPr>
          <a:xfrm>
            <a:off x="7204364" y="203204"/>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sp>
        <p:nvSpPr>
          <p:cNvPr id="2" name="Metin kutusu 1"/>
          <p:cNvSpPr txBox="1"/>
          <p:nvPr/>
        </p:nvSpPr>
        <p:spPr>
          <a:xfrm>
            <a:off x="499093" y="4155543"/>
            <a:ext cx="8354294" cy="2031325"/>
          </a:xfrm>
          <a:prstGeom prst="rect">
            <a:avLst/>
          </a:prstGeom>
          <a:noFill/>
        </p:spPr>
        <p:txBody>
          <a:bodyPr wrap="square" rtlCol="0">
            <a:spAutoFit/>
          </a:bodyPr>
          <a:lstStyle/>
          <a:p>
            <a:pPr algn="just"/>
            <a:r>
              <a:rPr lang="tr-TR" dirty="0" smtClean="0"/>
              <a:t>     </a:t>
            </a:r>
            <a:r>
              <a:rPr lang="tr-TR" dirty="0"/>
              <a:t>Uşak Üniversitesi ile yapılacak olan protokol ile Üniversitede görev yapan öğretim üyelerimiz okullarımızla eşleştirilmek suretiyle </a:t>
            </a:r>
            <a:r>
              <a:rPr lang="tr-TR" b="1" dirty="0"/>
              <a:t>Akademik Danışmanlık Sistemi </a:t>
            </a:r>
            <a:r>
              <a:rPr lang="tr-TR" dirty="0"/>
              <a:t>kurulacaktır. Bu sayede Müdürlüğümüzce gerçekleştirilecek olan faaliyetlere ve süreçlere doğrudan katılım sağlanarak okul üniversite işbirliği artırılacaktır. Öğretmen ve yöneticilerimiz akademisyenlerle eğitim süreçlerinin iyileştirilmesi amacıyla ayda </a:t>
            </a:r>
            <a:r>
              <a:rPr lang="tr-TR" dirty="0" smtClean="0"/>
              <a:t>bir, </a:t>
            </a:r>
            <a:r>
              <a:rPr lang="tr-TR" dirty="0"/>
              <a:t>bir araya gelerek okulun yapacağı ihtiyaç analizlerine uygun şekilde atölye çalışmaları, eğitici eğitimleri, motivasyon artırmaya yönelik faaliyetler düzenlenecektir.  </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9876" r="19811" b="20714"/>
          <a:stretch/>
        </p:blipFill>
        <p:spPr>
          <a:xfrm>
            <a:off x="4636655" y="2154156"/>
            <a:ext cx="2549236" cy="1414372"/>
          </a:xfrm>
          <a:prstGeom prst="rect">
            <a:avLst/>
          </a:prstGeom>
        </p:spPr>
      </p:pic>
      <p:pic>
        <p:nvPicPr>
          <p:cNvPr id="19" name="Resi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502" y="2305639"/>
            <a:ext cx="1387576" cy="1387576"/>
          </a:xfrm>
          <a:prstGeom prst="rect">
            <a:avLst/>
          </a:prstGeom>
        </p:spPr>
      </p:pic>
      <p:cxnSp>
        <p:nvCxnSpPr>
          <p:cNvPr id="20" name="Düz Bağlayıcı 19"/>
          <p:cNvCxnSpPr/>
          <p:nvPr/>
        </p:nvCxnSpPr>
        <p:spPr>
          <a:xfrm>
            <a:off x="4566724" y="2403515"/>
            <a:ext cx="0" cy="119182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1" name="Grup 20"/>
          <p:cNvGrpSpPr/>
          <p:nvPr/>
        </p:nvGrpSpPr>
        <p:grpSpPr>
          <a:xfrm>
            <a:off x="2937162" y="1222773"/>
            <a:ext cx="3269675" cy="693324"/>
            <a:chOff x="2798617" y="1826681"/>
            <a:chExt cx="3269675" cy="693324"/>
          </a:xfrm>
        </p:grpSpPr>
        <p:sp>
          <p:nvSpPr>
            <p:cNvPr id="22" name="1"/>
            <p:cNvSpPr txBox="1"/>
            <p:nvPr/>
          </p:nvSpPr>
          <p:spPr>
            <a:xfrm>
              <a:off x="2798617"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1</a:t>
              </a:r>
              <a:endParaRPr lang="tr-TR" b="1" dirty="0">
                <a:solidFill>
                  <a:schemeClr val="bg1">
                    <a:lumMod val="85000"/>
                  </a:schemeClr>
                </a:solidFill>
                <a:latin typeface="Myriad Pro" panose="020B0503030403020204" pitchFamily="34" charset="0"/>
              </a:endParaRPr>
            </a:p>
          </p:txBody>
        </p:sp>
        <p:sp>
          <p:nvSpPr>
            <p:cNvPr id="23" name="2"/>
            <p:cNvSpPr txBox="1"/>
            <p:nvPr/>
          </p:nvSpPr>
          <p:spPr>
            <a:xfrm>
              <a:off x="3181267"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2</a:t>
              </a:r>
              <a:endParaRPr lang="tr-TR" b="1" dirty="0">
                <a:solidFill>
                  <a:schemeClr val="bg1">
                    <a:lumMod val="85000"/>
                  </a:schemeClr>
                </a:solidFill>
                <a:latin typeface="Myriad Pro" panose="020B0503030403020204" pitchFamily="34" charset="0"/>
              </a:endParaRPr>
            </a:p>
          </p:txBody>
        </p:sp>
        <p:sp>
          <p:nvSpPr>
            <p:cNvPr id="24" name="3"/>
            <p:cNvSpPr txBox="1"/>
            <p:nvPr/>
          </p:nvSpPr>
          <p:spPr>
            <a:xfrm>
              <a:off x="3563917"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3</a:t>
              </a:r>
              <a:endParaRPr lang="tr-TR" b="1" dirty="0">
                <a:solidFill>
                  <a:schemeClr val="bg1">
                    <a:lumMod val="85000"/>
                  </a:schemeClr>
                </a:solidFill>
                <a:latin typeface="Myriad Pro" panose="020B0503030403020204" pitchFamily="34" charset="0"/>
              </a:endParaRPr>
            </a:p>
          </p:txBody>
        </p:sp>
        <p:sp>
          <p:nvSpPr>
            <p:cNvPr id="25" name="4"/>
            <p:cNvSpPr txBox="1"/>
            <p:nvPr/>
          </p:nvSpPr>
          <p:spPr>
            <a:xfrm>
              <a:off x="3946567"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4</a:t>
              </a:r>
              <a:endParaRPr lang="tr-TR" b="1" dirty="0">
                <a:solidFill>
                  <a:schemeClr val="bg1">
                    <a:lumMod val="85000"/>
                  </a:schemeClr>
                </a:solidFill>
                <a:latin typeface="Myriad Pro" panose="020B0503030403020204" pitchFamily="34" charset="0"/>
              </a:endParaRPr>
            </a:p>
          </p:txBody>
        </p:sp>
        <p:sp>
          <p:nvSpPr>
            <p:cNvPr id="26" name="5"/>
            <p:cNvSpPr txBox="1"/>
            <p:nvPr/>
          </p:nvSpPr>
          <p:spPr>
            <a:xfrm>
              <a:off x="4329217"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5</a:t>
              </a:r>
              <a:endParaRPr lang="tr-TR" b="1" dirty="0">
                <a:solidFill>
                  <a:schemeClr val="bg1">
                    <a:lumMod val="85000"/>
                  </a:schemeClr>
                </a:solidFill>
                <a:latin typeface="Myriad Pro" panose="020B0503030403020204" pitchFamily="34" charset="0"/>
              </a:endParaRPr>
            </a:p>
          </p:txBody>
        </p:sp>
        <p:sp>
          <p:nvSpPr>
            <p:cNvPr id="27" name="6"/>
            <p:cNvSpPr txBox="1"/>
            <p:nvPr/>
          </p:nvSpPr>
          <p:spPr>
            <a:xfrm>
              <a:off x="4711867" y="1955161"/>
              <a:ext cx="591128" cy="461665"/>
            </a:xfrm>
            <a:prstGeom prst="rect">
              <a:avLst/>
            </a:prstGeom>
            <a:noFill/>
          </p:spPr>
          <p:txBody>
            <a:bodyPr wrap="square" rtlCol="0">
              <a:spAutoFit/>
            </a:bodyPr>
            <a:lstStyle/>
            <a:p>
              <a:pPr algn="ctr"/>
              <a:r>
                <a:rPr lang="tr-TR" sz="2400" b="1" dirty="0" smtClean="0">
                  <a:solidFill>
                    <a:srgbClr val="C11442"/>
                  </a:solidFill>
                  <a:latin typeface="Myriad Pro" panose="020B0503030403020204" pitchFamily="34" charset="0"/>
                </a:rPr>
                <a:t>6</a:t>
              </a:r>
              <a:endParaRPr lang="tr-TR" sz="2400" b="1" dirty="0">
                <a:solidFill>
                  <a:srgbClr val="C11442"/>
                </a:solidFill>
                <a:latin typeface="Myriad Pro" panose="020B0503030403020204" pitchFamily="34" charset="0"/>
              </a:endParaRPr>
            </a:p>
          </p:txBody>
        </p:sp>
        <p:sp>
          <p:nvSpPr>
            <p:cNvPr id="28" name="7"/>
            <p:cNvSpPr txBox="1"/>
            <p:nvPr/>
          </p:nvSpPr>
          <p:spPr>
            <a:xfrm>
              <a:off x="5094517"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7</a:t>
              </a:r>
              <a:endParaRPr lang="tr-TR" b="1" dirty="0">
                <a:solidFill>
                  <a:schemeClr val="bg1">
                    <a:lumMod val="85000"/>
                  </a:schemeClr>
                </a:solidFill>
                <a:latin typeface="Myriad Pro" panose="020B0503030403020204" pitchFamily="34" charset="0"/>
              </a:endParaRPr>
            </a:p>
          </p:txBody>
        </p:sp>
        <p:sp>
          <p:nvSpPr>
            <p:cNvPr id="29" name="8"/>
            <p:cNvSpPr txBox="1"/>
            <p:nvPr/>
          </p:nvSpPr>
          <p:spPr>
            <a:xfrm>
              <a:off x="5477164"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8</a:t>
              </a:r>
              <a:endParaRPr lang="tr-TR" b="1" dirty="0">
                <a:solidFill>
                  <a:schemeClr val="bg1">
                    <a:lumMod val="85000"/>
                  </a:schemeClr>
                </a:solidFill>
                <a:latin typeface="Myriad Pro" panose="020B0503030403020204" pitchFamily="34" charset="0"/>
              </a:endParaRPr>
            </a:p>
          </p:txBody>
        </p:sp>
        <p:cxnSp>
          <p:nvCxnSpPr>
            <p:cNvPr id="30" name="Düz Bağlayıcı 29"/>
            <p:cNvCxnSpPr/>
            <p:nvPr/>
          </p:nvCxnSpPr>
          <p:spPr>
            <a:xfrm>
              <a:off x="3245920" y="2520005"/>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a:off x="3245920" y="1826681"/>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32" name="Resim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Tree>
    <p:extLst>
      <p:ext uri="{BB962C8B-B14F-4D97-AF65-F5344CB8AC3E}">
        <p14:creationId xmlns:p14="http://schemas.microsoft.com/office/powerpoint/2010/main" val="531393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5"/>
            <a:ext cx="9144000" cy="6855715"/>
          </a:xfrm>
          <a:prstGeom prst="rect">
            <a:avLst/>
          </a:prstGeom>
        </p:spPr>
      </p:pic>
      <p:sp>
        <p:nvSpPr>
          <p:cNvPr id="5" name="Metin kutusu 4"/>
          <p:cNvSpPr txBox="1"/>
          <p:nvPr/>
        </p:nvSpPr>
        <p:spPr>
          <a:xfrm>
            <a:off x="2198256" y="604289"/>
            <a:ext cx="6945744" cy="400110"/>
          </a:xfrm>
          <a:prstGeom prst="rect">
            <a:avLst/>
          </a:prstGeom>
          <a:noFill/>
        </p:spPr>
        <p:txBody>
          <a:bodyPr wrap="square" rtlCol="0">
            <a:spAutoFit/>
          </a:bodyPr>
          <a:lstStyle/>
          <a:p>
            <a:r>
              <a:rPr lang="tr-TR" sz="2000" b="1" dirty="0" smtClean="0">
                <a:solidFill>
                  <a:srgbClr val="002060"/>
                </a:solidFill>
                <a:latin typeface="Myriad Pro" panose="020B0503030403020204" pitchFamily="34" charset="0"/>
                <a:cs typeface="Myriad Hebrew" panose="01010101010101010101" pitchFamily="50" charset="-79"/>
              </a:rPr>
              <a:t>7. Ölçme Değerlendirme</a:t>
            </a:r>
            <a:endParaRPr lang="tr-TR" sz="2000" b="1" dirty="0">
              <a:solidFill>
                <a:srgbClr val="002060"/>
              </a:solidFill>
              <a:latin typeface="Myriad Pro" panose="020B0503030403020204" pitchFamily="34" charset="0"/>
              <a:cs typeface="Myriad Hebrew" panose="01010101010101010101" pitchFamily="50" charset="-79"/>
            </a:endParaRPr>
          </a:p>
        </p:txBody>
      </p:sp>
      <p:cxnSp>
        <p:nvCxnSpPr>
          <p:cNvPr id="7" name="Düz Bağlayıcı 6"/>
          <p:cNvCxnSpPr/>
          <p:nvPr/>
        </p:nvCxnSpPr>
        <p:spPr>
          <a:xfrm>
            <a:off x="2198256" y="239147"/>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sp>
        <p:nvSpPr>
          <p:cNvPr id="6" name="Metin kutusu 5"/>
          <p:cNvSpPr txBox="1"/>
          <p:nvPr/>
        </p:nvSpPr>
        <p:spPr>
          <a:xfrm>
            <a:off x="196190" y="3199943"/>
            <a:ext cx="8751620" cy="3539430"/>
          </a:xfrm>
          <a:prstGeom prst="rect">
            <a:avLst/>
          </a:prstGeom>
          <a:noFill/>
        </p:spPr>
        <p:txBody>
          <a:bodyPr wrap="square" rtlCol="0">
            <a:spAutoFit/>
          </a:bodyPr>
          <a:lstStyle/>
          <a:p>
            <a:pPr algn="just"/>
            <a:r>
              <a:rPr lang="tr-TR" sz="1600" dirty="0" smtClean="0"/>
              <a:t>      </a:t>
            </a:r>
            <a:r>
              <a:rPr lang="tr-TR" sz="1600" dirty="0"/>
              <a:t>Çocuklarımızın her ders ve düzeyde yeterliliklerinin belirlenmesi, izlenmesi ve desteklenmesi için İlimizde;</a:t>
            </a:r>
          </a:p>
          <a:p>
            <a:pPr algn="just"/>
            <a:r>
              <a:rPr lang="tr-TR" sz="1600" dirty="0" smtClean="0"/>
              <a:t>•Uluslararası </a:t>
            </a:r>
            <a:r>
              <a:rPr lang="tr-TR" sz="1600" dirty="0"/>
              <a:t>PISA ve TIMSS çalışmalarının uygulanması ve organizasyonu</a:t>
            </a:r>
          </a:p>
          <a:p>
            <a:pPr algn="just"/>
            <a:r>
              <a:rPr lang="tr-TR" sz="1600" dirty="0" smtClean="0"/>
              <a:t>•Ulusal </a:t>
            </a:r>
            <a:r>
              <a:rPr lang="tr-TR" sz="1600" dirty="0"/>
              <a:t>çalışmalar olan  "Akademik Becerilerin İzlenmesi ve Değerlendirilmesi" (ABİDE) ve Başarı İzleme araştırmasının basımı ve uygulanması</a:t>
            </a:r>
          </a:p>
          <a:p>
            <a:pPr algn="just"/>
            <a:r>
              <a:rPr lang="tr-TR" sz="1600" dirty="0" smtClean="0"/>
              <a:t>•Farklı </a:t>
            </a:r>
            <a:r>
              <a:rPr lang="tr-TR" sz="1600" dirty="0"/>
              <a:t>sınıf düzeylerindeki öğrencilerimizin yararlanması için Ölçme, Değerlendirme ve Sınav Hizmetleri Genel Müdürlüğü tarafından hazırlanan Beceri Temelli Soru çalışmalarına ve çeşitli izleme sınavı çalışmalarına soru katkısında bulunulması</a:t>
            </a:r>
          </a:p>
          <a:p>
            <a:pPr algn="just"/>
            <a:r>
              <a:rPr lang="tr-TR" sz="1600" dirty="0" smtClean="0"/>
              <a:t>•Farklı </a:t>
            </a:r>
            <a:r>
              <a:rPr lang="tr-TR" sz="1600" dirty="0"/>
              <a:t>sınıf seviyelerinde ortak yazılı sınavlarının soru yazımı, basımı ve uygulamasını yürüterek sonuçlarının ilgili paydaşlara il, ilçe, okul, sınıf ve öğrenci karneleri ile bildirilmesi</a:t>
            </a:r>
          </a:p>
          <a:p>
            <a:pPr algn="just"/>
            <a:r>
              <a:rPr lang="tr-TR" sz="1600" dirty="0" smtClean="0"/>
              <a:t>•Öğretmenlerimizin </a:t>
            </a:r>
            <a:r>
              <a:rPr lang="tr-TR" sz="1600" dirty="0"/>
              <a:t>ölçme değerlendirme yeterliklerinin arttırılması amacıyla “Üst Düzey Beceri Ölçen Soru Yazımı”, “Test Hazırlama Teknikleri”, “Test Geliştirme Teknikleri” gibi alanlarda öğretmen eğitimleri düzenlenmesi ve bu sayede okul temelli ölçme değerlendirmenin gücünün arttırılması </a:t>
            </a:r>
            <a:r>
              <a:rPr lang="tr-TR" sz="1600" dirty="0" smtClean="0"/>
              <a:t>faaliyetleri yapılacaktır. İzleme değerlendirme sonuçlarına göre eğitim ve kurs faaliyetleri düzenlenecektir.</a:t>
            </a:r>
            <a:endParaRPr lang="tr-TR" sz="1600" dirty="0"/>
          </a:p>
        </p:txBody>
      </p:sp>
      <p:grpSp>
        <p:nvGrpSpPr>
          <p:cNvPr id="8" name="Grup 7"/>
          <p:cNvGrpSpPr/>
          <p:nvPr/>
        </p:nvGrpSpPr>
        <p:grpSpPr>
          <a:xfrm>
            <a:off x="2937162" y="1145139"/>
            <a:ext cx="3269675" cy="647144"/>
            <a:chOff x="2798617" y="1826681"/>
            <a:chExt cx="3269675" cy="647144"/>
          </a:xfrm>
        </p:grpSpPr>
        <p:sp>
          <p:nvSpPr>
            <p:cNvPr id="9" name="1"/>
            <p:cNvSpPr txBox="1"/>
            <p:nvPr/>
          </p:nvSpPr>
          <p:spPr>
            <a:xfrm>
              <a:off x="2798617"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1</a:t>
              </a:r>
              <a:endParaRPr lang="tr-TR" b="1" dirty="0">
                <a:solidFill>
                  <a:schemeClr val="bg1">
                    <a:lumMod val="85000"/>
                  </a:schemeClr>
                </a:solidFill>
                <a:latin typeface="Myriad Pro" panose="020B0503030403020204" pitchFamily="34" charset="0"/>
              </a:endParaRPr>
            </a:p>
          </p:txBody>
        </p:sp>
        <p:sp>
          <p:nvSpPr>
            <p:cNvPr id="10" name="2"/>
            <p:cNvSpPr txBox="1"/>
            <p:nvPr/>
          </p:nvSpPr>
          <p:spPr>
            <a:xfrm>
              <a:off x="3181267"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2</a:t>
              </a:r>
              <a:endParaRPr lang="tr-TR" b="1" dirty="0">
                <a:solidFill>
                  <a:schemeClr val="bg1">
                    <a:lumMod val="85000"/>
                  </a:schemeClr>
                </a:solidFill>
                <a:latin typeface="Myriad Pro" panose="020B0503030403020204" pitchFamily="34" charset="0"/>
              </a:endParaRPr>
            </a:p>
          </p:txBody>
        </p:sp>
        <p:sp>
          <p:nvSpPr>
            <p:cNvPr id="11" name="3"/>
            <p:cNvSpPr txBox="1"/>
            <p:nvPr/>
          </p:nvSpPr>
          <p:spPr>
            <a:xfrm>
              <a:off x="3563917"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3</a:t>
              </a:r>
              <a:endParaRPr lang="tr-TR" b="1" dirty="0">
                <a:solidFill>
                  <a:schemeClr val="bg1">
                    <a:lumMod val="85000"/>
                  </a:schemeClr>
                </a:solidFill>
                <a:latin typeface="Myriad Pro" panose="020B0503030403020204" pitchFamily="34" charset="0"/>
              </a:endParaRPr>
            </a:p>
          </p:txBody>
        </p:sp>
        <p:sp>
          <p:nvSpPr>
            <p:cNvPr id="12" name="4"/>
            <p:cNvSpPr txBox="1"/>
            <p:nvPr/>
          </p:nvSpPr>
          <p:spPr>
            <a:xfrm>
              <a:off x="3946567"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4</a:t>
              </a:r>
              <a:endParaRPr lang="tr-TR" b="1" dirty="0">
                <a:solidFill>
                  <a:schemeClr val="bg1">
                    <a:lumMod val="85000"/>
                  </a:schemeClr>
                </a:solidFill>
                <a:latin typeface="Myriad Pro" panose="020B0503030403020204" pitchFamily="34" charset="0"/>
              </a:endParaRPr>
            </a:p>
          </p:txBody>
        </p:sp>
        <p:sp>
          <p:nvSpPr>
            <p:cNvPr id="13" name="5"/>
            <p:cNvSpPr txBox="1"/>
            <p:nvPr/>
          </p:nvSpPr>
          <p:spPr>
            <a:xfrm>
              <a:off x="4329217"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5</a:t>
              </a:r>
              <a:endParaRPr lang="tr-TR" b="1" dirty="0">
                <a:solidFill>
                  <a:schemeClr val="bg1">
                    <a:lumMod val="85000"/>
                  </a:schemeClr>
                </a:solidFill>
                <a:latin typeface="Myriad Pro" panose="020B0503030403020204" pitchFamily="34" charset="0"/>
              </a:endParaRPr>
            </a:p>
          </p:txBody>
        </p:sp>
        <p:sp>
          <p:nvSpPr>
            <p:cNvPr id="14" name="6"/>
            <p:cNvSpPr txBox="1"/>
            <p:nvPr/>
          </p:nvSpPr>
          <p:spPr>
            <a:xfrm>
              <a:off x="4711867"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6</a:t>
              </a:r>
              <a:endParaRPr lang="tr-TR" b="1" dirty="0">
                <a:solidFill>
                  <a:schemeClr val="bg1">
                    <a:lumMod val="85000"/>
                  </a:schemeClr>
                </a:solidFill>
                <a:latin typeface="Myriad Pro" panose="020B0503030403020204" pitchFamily="34" charset="0"/>
              </a:endParaRPr>
            </a:p>
          </p:txBody>
        </p:sp>
        <p:sp>
          <p:nvSpPr>
            <p:cNvPr id="15" name="7"/>
            <p:cNvSpPr txBox="1"/>
            <p:nvPr/>
          </p:nvSpPr>
          <p:spPr>
            <a:xfrm>
              <a:off x="5094517" y="1955161"/>
              <a:ext cx="591128" cy="461665"/>
            </a:xfrm>
            <a:prstGeom prst="rect">
              <a:avLst/>
            </a:prstGeom>
            <a:noFill/>
          </p:spPr>
          <p:txBody>
            <a:bodyPr wrap="square" rtlCol="0">
              <a:spAutoFit/>
            </a:bodyPr>
            <a:lstStyle/>
            <a:p>
              <a:pPr algn="ctr"/>
              <a:r>
                <a:rPr lang="tr-TR" sz="2400" b="1" dirty="0" smtClean="0">
                  <a:solidFill>
                    <a:srgbClr val="C11442"/>
                  </a:solidFill>
                  <a:latin typeface="Myriad Pro" panose="020B0503030403020204" pitchFamily="34" charset="0"/>
                </a:rPr>
                <a:t>7</a:t>
              </a:r>
              <a:endParaRPr lang="tr-TR" sz="2400" b="1" dirty="0">
                <a:solidFill>
                  <a:srgbClr val="C11442"/>
                </a:solidFill>
                <a:latin typeface="Myriad Pro" panose="020B0503030403020204" pitchFamily="34" charset="0"/>
              </a:endParaRPr>
            </a:p>
          </p:txBody>
        </p:sp>
        <p:sp>
          <p:nvSpPr>
            <p:cNvPr id="16" name="8"/>
            <p:cNvSpPr txBox="1"/>
            <p:nvPr/>
          </p:nvSpPr>
          <p:spPr>
            <a:xfrm>
              <a:off x="5477164" y="2001327"/>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8</a:t>
              </a:r>
              <a:endParaRPr lang="tr-TR" b="1" dirty="0">
                <a:solidFill>
                  <a:schemeClr val="bg1">
                    <a:lumMod val="85000"/>
                  </a:schemeClr>
                </a:solidFill>
                <a:latin typeface="Myriad Pro" panose="020B0503030403020204" pitchFamily="34" charset="0"/>
              </a:endParaRPr>
            </a:p>
          </p:txBody>
        </p:sp>
        <p:cxnSp>
          <p:nvCxnSpPr>
            <p:cNvPr id="17" name="Düz Bağlayıcı 16"/>
            <p:cNvCxnSpPr/>
            <p:nvPr/>
          </p:nvCxnSpPr>
          <p:spPr>
            <a:xfrm>
              <a:off x="3245920" y="2473825"/>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3245920" y="1826681"/>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3" name="Düz Bağlayıcı 22"/>
          <p:cNvCxnSpPr/>
          <p:nvPr/>
        </p:nvCxnSpPr>
        <p:spPr>
          <a:xfrm>
            <a:off x="4467762" y="1949001"/>
            <a:ext cx="0" cy="1191824"/>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t="24108" b="7071"/>
          <a:stretch/>
        </p:blipFill>
        <p:spPr>
          <a:xfrm>
            <a:off x="2391382" y="1892548"/>
            <a:ext cx="1514441" cy="1257741"/>
          </a:xfrm>
          <a:prstGeom prst="rect">
            <a:avLst/>
          </a:prstGeom>
        </p:spPr>
      </p:pic>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351" y="1881247"/>
            <a:ext cx="1979219" cy="1290795"/>
          </a:xfrm>
          <a:prstGeom prst="rect">
            <a:avLst/>
          </a:prstGeom>
        </p:spPr>
      </p:pic>
    </p:spTree>
    <p:extLst>
      <p:ext uri="{BB962C8B-B14F-4D97-AF65-F5344CB8AC3E}">
        <p14:creationId xmlns:p14="http://schemas.microsoft.com/office/powerpoint/2010/main" val="140740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Resim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3" name="Metin kutusu 2"/>
          <p:cNvSpPr txBox="1"/>
          <p:nvPr/>
        </p:nvSpPr>
        <p:spPr>
          <a:xfrm>
            <a:off x="822037" y="525266"/>
            <a:ext cx="6382328" cy="461665"/>
          </a:xfrm>
          <a:prstGeom prst="rect">
            <a:avLst/>
          </a:prstGeom>
          <a:noFill/>
        </p:spPr>
        <p:txBody>
          <a:bodyPr wrap="square" rtlCol="0">
            <a:spAutoFit/>
          </a:bodyPr>
          <a:lstStyle/>
          <a:p>
            <a:pPr algn="r"/>
            <a:r>
              <a:rPr lang="tr-TR" sz="2400" b="1" dirty="0">
                <a:solidFill>
                  <a:srgbClr val="002060"/>
                </a:solidFill>
                <a:latin typeface="Myriad Pro" panose="020B0503030403020204" pitchFamily="34" charset="0"/>
                <a:cs typeface="Myriad Hebrew" panose="01010101010101010101" pitchFamily="50" charset="-79"/>
              </a:rPr>
              <a:t>8</a:t>
            </a:r>
            <a:r>
              <a:rPr lang="tr-TR" sz="2400" b="1" dirty="0" smtClean="0">
                <a:solidFill>
                  <a:srgbClr val="002060"/>
                </a:solidFill>
                <a:latin typeface="Myriad Pro" panose="020B0503030403020204" pitchFamily="34" charset="0"/>
                <a:cs typeface="Myriad Hebrew" panose="01010101010101010101" pitchFamily="50" charset="-79"/>
              </a:rPr>
              <a:t>. Eğitimde İyi Örnekler Finali ve Eğitim Fuarı</a:t>
            </a:r>
            <a:endParaRPr lang="tr-TR" sz="2400" b="1" dirty="0">
              <a:solidFill>
                <a:srgbClr val="002060"/>
              </a:solidFill>
              <a:latin typeface="Myriad Pro" panose="020B0503030403020204" pitchFamily="34" charset="0"/>
              <a:cs typeface="Myriad Hebrew" panose="01010101010101010101" pitchFamily="50" charset="-79"/>
            </a:endParaRPr>
          </a:p>
        </p:txBody>
      </p:sp>
      <p:cxnSp>
        <p:nvCxnSpPr>
          <p:cNvPr id="5" name="Düz Bağlayıcı 4"/>
          <p:cNvCxnSpPr/>
          <p:nvPr/>
        </p:nvCxnSpPr>
        <p:spPr>
          <a:xfrm>
            <a:off x="7204364" y="203204"/>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sp>
        <p:nvSpPr>
          <p:cNvPr id="2" name="Metin kutusu 1"/>
          <p:cNvSpPr txBox="1"/>
          <p:nvPr/>
        </p:nvSpPr>
        <p:spPr>
          <a:xfrm>
            <a:off x="499093" y="3909860"/>
            <a:ext cx="8354294" cy="2800767"/>
          </a:xfrm>
          <a:prstGeom prst="rect">
            <a:avLst/>
          </a:prstGeom>
          <a:noFill/>
        </p:spPr>
        <p:txBody>
          <a:bodyPr wrap="square" rtlCol="0">
            <a:spAutoFit/>
          </a:bodyPr>
          <a:lstStyle/>
          <a:p>
            <a:pPr algn="just"/>
            <a:r>
              <a:rPr lang="tr-TR" sz="1600" dirty="0" smtClean="0"/>
              <a:t>     </a:t>
            </a:r>
            <a:r>
              <a:rPr lang="tr-TR" sz="1600" dirty="0"/>
              <a:t>Eğitimi bir ekosistem olarak görmeyi ve sistemin tüm alt bileşenlerini eş zamanlı tasarlamayı hedefleyen bir model geliştirmek adına Müdürlüğümüze bağlı her tür ve kademedeki okullar aşağıda belirtilen başlıklar altında proje çalışmaları yürütebilir. Okullar yapmış oldukları çalışmalara ilişkin İZ-GE Modülündeki ilgili bölüme veri girişi yapacaklardır</a:t>
            </a:r>
            <a:r>
              <a:rPr lang="tr-TR" sz="1600" dirty="0" smtClean="0"/>
              <a:t>.</a:t>
            </a:r>
          </a:p>
          <a:p>
            <a:r>
              <a:rPr lang="tr-TR" sz="1600" b="1" dirty="0"/>
              <a:t> </a:t>
            </a:r>
            <a:r>
              <a:rPr lang="tr-TR" sz="1600" b="1" dirty="0" smtClean="0"/>
              <a:t>  1. </a:t>
            </a:r>
            <a:r>
              <a:rPr lang="tr-TR" sz="1600" dirty="0" smtClean="0"/>
              <a:t>Öğretim </a:t>
            </a:r>
            <a:r>
              <a:rPr lang="tr-TR" sz="1600" dirty="0"/>
              <a:t>Yöntem ve Teknikleri</a:t>
            </a:r>
          </a:p>
          <a:p>
            <a:r>
              <a:rPr lang="tr-TR" sz="1600" b="1" dirty="0" smtClean="0"/>
              <a:t>   2</a:t>
            </a:r>
            <a:r>
              <a:rPr lang="tr-TR" sz="1600" b="1" dirty="0"/>
              <a:t>. </a:t>
            </a:r>
            <a:r>
              <a:rPr lang="tr-TR" sz="1600" dirty="0"/>
              <a:t>Bilimsel ve Teknolojik Faaliyetler</a:t>
            </a:r>
          </a:p>
          <a:p>
            <a:r>
              <a:rPr lang="tr-TR" sz="1600" b="1" dirty="0" smtClean="0"/>
              <a:t>   3</a:t>
            </a:r>
            <a:r>
              <a:rPr lang="tr-TR" sz="1600" b="1" dirty="0"/>
              <a:t>. </a:t>
            </a:r>
            <a:r>
              <a:rPr lang="tr-TR" sz="1600" dirty="0"/>
              <a:t>Kurumsal Kapasitenin Geliştirilmesi</a:t>
            </a:r>
          </a:p>
          <a:p>
            <a:r>
              <a:rPr lang="tr-TR" sz="1600" b="1" dirty="0" smtClean="0"/>
              <a:t>   4</a:t>
            </a:r>
            <a:r>
              <a:rPr lang="tr-TR" sz="1600" b="1" dirty="0"/>
              <a:t>. </a:t>
            </a:r>
            <a:r>
              <a:rPr lang="tr-TR" sz="1600" dirty="0"/>
              <a:t>Sosyal Sanatsal Kültürel Çalışmalar</a:t>
            </a:r>
          </a:p>
          <a:p>
            <a:pPr lvl="0"/>
            <a:r>
              <a:rPr lang="tr-TR" sz="1600" b="1" dirty="0" smtClean="0"/>
              <a:t>   5. </a:t>
            </a:r>
            <a:r>
              <a:rPr lang="tr-TR" sz="1600" dirty="0" smtClean="0"/>
              <a:t>Olumlu </a:t>
            </a:r>
            <a:r>
              <a:rPr lang="tr-TR" sz="1600" dirty="0"/>
              <a:t>Tutum ve Davranışların Geliştirilmesi</a:t>
            </a:r>
          </a:p>
          <a:p>
            <a:r>
              <a:rPr lang="tr-TR" sz="1600" b="1" dirty="0" smtClean="0"/>
              <a:t>   6. </a:t>
            </a:r>
            <a:r>
              <a:rPr lang="tr-TR" sz="1600" dirty="0"/>
              <a:t>Sportif Faaliyetler</a:t>
            </a:r>
          </a:p>
          <a:p>
            <a:pPr algn="just"/>
            <a:endParaRPr lang="tr-TR" sz="1600" dirty="0"/>
          </a:p>
        </p:txBody>
      </p:sp>
      <p:cxnSp>
        <p:nvCxnSpPr>
          <p:cNvPr id="20" name="Düz Bağlayıcı 19"/>
          <p:cNvCxnSpPr/>
          <p:nvPr/>
        </p:nvCxnSpPr>
        <p:spPr>
          <a:xfrm>
            <a:off x="4557488" y="2319351"/>
            <a:ext cx="0" cy="119182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1" name="Grup 20"/>
          <p:cNvGrpSpPr/>
          <p:nvPr/>
        </p:nvGrpSpPr>
        <p:grpSpPr>
          <a:xfrm>
            <a:off x="2937162" y="1222773"/>
            <a:ext cx="3269675" cy="693324"/>
            <a:chOff x="2798617" y="1826681"/>
            <a:chExt cx="3269675" cy="693324"/>
          </a:xfrm>
        </p:grpSpPr>
        <p:sp>
          <p:nvSpPr>
            <p:cNvPr id="22" name="1"/>
            <p:cNvSpPr txBox="1"/>
            <p:nvPr/>
          </p:nvSpPr>
          <p:spPr>
            <a:xfrm>
              <a:off x="2798617" y="2024410"/>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1</a:t>
              </a:r>
              <a:endParaRPr lang="tr-TR" b="1" dirty="0">
                <a:solidFill>
                  <a:schemeClr val="bg1">
                    <a:lumMod val="85000"/>
                  </a:schemeClr>
                </a:solidFill>
                <a:latin typeface="Myriad Pro" panose="020B0503030403020204" pitchFamily="34" charset="0"/>
              </a:endParaRPr>
            </a:p>
          </p:txBody>
        </p:sp>
        <p:sp>
          <p:nvSpPr>
            <p:cNvPr id="23" name="2"/>
            <p:cNvSpPr txBox="1"/>
            <p:nvPr/>
          </p:nvSpPr>
          <p:spPr>
            <a:xfrm>
              <a:off x="3181267" y="2024410"/>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2</a:t>
              </a:r>
              <a:endParaRPr lang="tr-TR" b="1" dirty="0">
                <a:solidFill>
                  <a:schemeClr val="bg1">
                    <a:lumMod val="85000"/>
                  </a:schemeClr>
                </a:solidFill>
                <a:latin typeface="Myriad Pro" panose="020B0503030403020204" pitchFamily="34" charset="0"/>
              </a:endParaRPr>
            </a:p>
          </p:txBody>
        </p:sp>
        <p:sp>
          <p:nvSpPr>
            <p:cNvPr id="24" name="3"/>
            <p:cNvSpPr txBox="1"/>
            <p:nvPr/>
          </p:nvSpPr>
          <p:spPr>
            <a:xfrm>
              <a:off x="3563917" y="2024410"/>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3</a:t>
              </a:r>
              <a:endParaRPr lang="tr-TR" b="1" dirty="0">
                <a:solidFill>
                  <a:schemeClr val="bg1">
                    <a:lumMod val="85000"/>
                  </a:schemeClr>
                </a:solidFill>
                <a:latin typeface="Myriad Pro" panose="020B0503030403020204" pitchFamily="34" charset="0"/>
              </a:endParaRPr>
            </a:p>
          </p:txBody>
        </p:sp>
        <p:sp>
          <p:nvSpPr>
            <p:cNvPr id="25" name="4"/>
            <p:cNvSpPr txBox="1"/>
            <p:nvPr/>
          </p:nvSpPr>
          <p:spPr>
            <a:xfrm>
              <a:off x="3946567" y="2024410"/>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4</a:t>
              </a:r>
              <a:endParaRPr lang="tr-TR" b="1" dirty="0">
                <a:solidFill>
                  <a:schemeClr val="bg1">
                    <a:lumMod val="85000"/>
                  </a:schemeClr>
                </a:solidFill>
                <a:latin typeface="Myriad Pro" panose="020B0503030403020204" pitchFamily="34" charset="0"/>
              </a:endParaRPr>
            </a:p>
          </p:txBody>
        </p:sp>
        <p:sp>
          <p:nvSpPr>
            <p:cNvPr id="26" name="5"/>
            <p:cNvSpPr txBox="1"/>
            <p:nvPr/>
          </p:nvSpPr>
          <p:spPr>
            <a:xfrm>
              <a:off x="4329217" y="2024410"/>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5</a:t>
              </a:r>
              <a:endParaRPr lang="tr-TR" b="1" dirty="0">
                <a:solidFill>
                  <a:schemeClr val="bg1">
                    <a:lumMod val="85000"/>
                  </a:schemeClr>
                </a:solidFill>
                <a:latin typeface="Myriad Pro" panose="020B0503030403020204" pitchFamily="34" charset="0"/>
              </a:endParaRPr>
            </a:p>
          </p:txBody>
        </p:sp>
        <p:sp>
          <p:nvSpPr>
            <p:cNvPr id="27" name="6"/>
            <p:cNvSpPr txBox="1"/>
            <p:nvPr/>
          </p:nvSpPr>
          <p:spPr>
            <a:xfrm>
              <a:off x="4711867" y="2024410"/>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6</a:t>
              </a:r>
              <a:endParaRPr lang="tr-TR" b="1" dirty="0">
                <a:solidFill>
                  <a:schemeClr val="bg1">
                    <a:lumMod val="85000"/>
                  </a:schemeClr>
                </a:solidFill>
                <a:latin typeface="Myriad Pro" panose="020B0503030403020204" pitchFamily="34" charset="0"/>
              </a:endParaRPr>
            </a:p>
          </p:txBody>
        </p:sp>
        <p:sp>
          <p:nvSpPr>
            <p:cNvPr id="28" name="7"/>
            <p:cNvSpPr txBox="1"/>
            <p:nvPr/>
          </p:nvSpPr>
          <p:spPr>
            <a:xfrm>
              <a:off x="5094517" y="2024410"/>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7</a:t>
              </a:r>
              <a:endParaRPr lang="tr-TR" b="1" dirty="0">
                <a:solidFill>
                  <a:schemeClr val="bg1">
                    <a:lumMod val="85000"/>
                  </a:schemeClr>
                </a:solidFill>
                <a:latin typeface="Myriad Pro" panose="020B0503030403020204" pitchFamily="34" charset="0"/>
              </a:endParaRPr>
            </a:p>
          </p:txBody>
        </p:sp>
        <p:sp>
          <p:nvSpPr>
            <p:cNvPr id="29" name="8"/>
            <p:cNvSpPr txBox="1"/>
            <p:nvPr/>
          </p:nvSpPr>
          <p:spPr>
            <a:xfrm>
              <a:off x="5477164" y="1978244"/>
              <a:ext cx="591128" cy="461665"/>
            </a:xfrm>
            <a:prstGeom prst="rect">
              <a:avLst/>
            </a:prstGeom>
            <a:noFill/>
          </p:spPr>
          <p:txBody>
            <a:bodyPr wrap="square" rtlCol="0">
              <a:spAutoFit/>
            </a:bodyPr>
            <a:lstStyle/>
            <a:p>
              <a:pPr algn="ctr"/>
              <a:r>
                <a:rPr lang="tr-TR" sz="2400" b="1" dirty="0" smtClean="0">
                  <a:solidFill>
                    <a:srgbClr val="C11442"/>
                  </a:solidFill>
                  <a:latin typeface="Myriad Pro" panose="020B0503030403020204" pitchFamily="34" charset="0"/>
                </a:rPr>
                <a:t>8</a:t>
              </a:r>
              <a:endParaRPr lang="tr-TR" sz="2400" b="1" dirty="0">
                <a:solidFill>
                  <a:srgbClr val="C11442"/>
                </a:solidFill>
                <a:latin typeface="Myriad Pro" panose="020B0503030403020204" pitchFamily="34" charset="0"/>
              </a:endParaRPr>
            </a:p>
          </p:txBody>
        </p:sp>
        <p:cxnSp>
          <p:nvCxnSpPr>
            <p:cNvPr id="30" name="Düz Bağlayıcı 29"/>
            <p:cNvCxnSpPr/>
            <p:nvPr/>
          </p:nvCxnSpPr>
          <p:spPr>
            <a:xfrm>
              <a:off x="3245920" y="2520005"/>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a:off x="3245920" y="1826681"/>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952" y="1996194"/>
            <a:ext cx="2137160" cy="1510413"/>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865" y="2042361"/>
            <a:ext cx="1885221" cy="1552911"/>
          </a:xfrm>
          <a:prstGeom prst="rect">
            <a:avLst/>
          </a:prstGeom>
        </p:spPr>
      </p:pic>
    </p:spTree>
    <p:extLst>
      <p:ext uri="{BB962C8B-B14F-4D97-AF65-F5344CB8AC3E}">
        <p14:creationId xmlns:p14="http://schemas.microsoft.com/office/powerpoint/2010/main" val="1921964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5"/>
            <a:ext cx="9144000" cy="6855715"/>
          </a:xfrm>
          <a:prstGeom prst="rect">
            <a:avLst/>
          </a:prstGeom>
        </p:spPr>
      </p:pic>
      <p:sp>
        <p:nvSpPr>
          <p:cNvPr id="5" name="Metin kutusu 4"/>
          <p:cNvSpPr txBox="1"/>
          <p:nvPr/>
        </p:nvSpPr>
        <p:spPr>
          <a:xfrm>
            <a:off x="2176487" y="622225"/>
            <a:ext cx="5902034" cy="400110"/>
          </a:xfrm>
          <a:prstGeom prst="rect">
            <a:avLst/>
          </a:prstGeom>
          <a:noFill/>
        </p:spPr>
        <p:txBody>
          <a:bodyPr wrap="square" rtlCol="0">
            <a:spAutoFit/>
          </a:bodyPr>
          <a:lstStyle/>
          <a:p>
            <a:r>
              <a:rPr lang="tr-TR" sz="2000" b="1" dirty="0" smtClean="0">
                <a:solidFill>
                  <a:srgbClr val="002060"/>
                </a:solidFill>
                <a:latin typeface="Myriad Pro" panose="020B0503030403020204" pitchFamily="34" charset="0"/>
                <a:cs typeface="Myriad Hebrew" panose="01010101010101010101" pitchFamily="50" charset="-79"/>
              </a:rPr>
              <a:t>İZ-GE 2020 Ödül Töreni</a:t>
            </a:r>
            <a:endParaRPr lang="tr-TR" sz="2000" b="1" dirty="0">
              <a:solidFill>
                <a:srgbClr val="002060"/>
              </a:solidFill>
              <a:latin typeface="Myriad Pro" panose="020B0503030403020204" pitchFamily="34" charset="0"/>
              <a:cs typeface="Myriad Hebrew" panose="01010101010101010101" pitchFamily="50" charset="-79"/>
            </a:endParaRPr>
          </a:p>
        </p:txBody>
      </p:sp>
      <p:cxnSp>
        <p:nvCxnSpPr>
          <p:cNvPr id="7" name="Düz Bağlayıcı 6"/>
          <p:cNvCxnSpPr/>
          <p:nvPr/>
        </p:nvCxnSpPr>
        <p:spPr>
          <a:xfrm>
            <a:off x="2176486" y="240150"/>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sp>
        <p:nvSpPr>
          <p:cNvPr id="6" name="Metin kutusu 5"/>
          <p:cNvSpPr txBox="1"/>
          <p:nvPr/>
        </p:nvSpPr>
        <p:spPr>
          <a:xfrm>
            <a:off x="196190" y="4596626"/>
            <a:ext cx="8751620" cy="1754326"/>
          </a:xfrm>
          <a:prstGeom prst="rect">
            <a:avLst/>
          </a:prstGeom>
          <a:noFill/>
        </p:spPr>
        <p:txBody>
          <a:bodyPr wrap="square" rtlCol="0">
            <a:spAutoFit/>
          </a:bodyPr>
          <a:lstStyle/>
          <a:p>
            <a:pPr algn="just"/>
            <a:r>
              <a:rPr lang="tr-TR" dirty="0" smtClean="0"/>
              <a:t>      Bu </a:t>
            </a:r>
            <a:r>
              <a:rPr lang="tr-TR" dirty="0"/>
              <a:t>Modülden elde edilen veriler </a:t>
            </a:r>
            <a:r>
              <a:rPr lang="tr-TR" b="1" dirty="0"/>
              <a:t>İZ-GE Modülü Bağımsız Değerlendirici Komisyonu</a:t>
            </a:r>
            <a:r>
              <a:rPr lang="tr-TR" dirty="0"/>
              <a:t> tarafından incelendikten sonra gerekli görülmesi halinde uygulamaları yerinde incelemek amacıyla saha ziyareti yapılacak nihai değerlendirmenin akabinde okullar </a:t>
            </a:r>
            <a:r>
              <a:rPr lang="tr-TR" b="1" dirty="0"/>
              <a:t>“Kalite Ödülü”</a:t>
            </a:r>
            <a:r>
              <a:rPr lang="tr-TR" dirty="0"/>
              <a:t> ile ödüllendirilecektir. </a:t>
            </a:r>
            <a:r>
              <a:rPr lang="tr-TR" dirty="0" smtClean="0"/>
              <a:t>Faaliyetlere katılan öğretmenlerimize </a:t>
            </a:r>
            <a:r>
              <a:rPr lang="tr-TR" b="1" dirty="0" smtClean="0"/>
              <a:t>‘Katılım Sertifikası’ </a:t>
            </a:r>
            <a:r>
              <a:rPr lang="tr-TR" dirty="0" smtClean="0"/>
              <a:t>düzenlenecektir. İZ-GE </a:t>
            </a:r>
            <a:r>
              <a:rPr lang="tr-TR" dirty="0"/>
              <a:t>Projesi kapsamında yapılacak olan tüm faaliyetler çalışma takviminde belirtilen tarihlere uygun şekilde </a:t>
            </a:r>
            <a:r>
              <a:rPr lang="tr-TR" dirty="0" smtClean="0"/>
              <a:t>yürütülecektir.</a:t>
            </a:r>
            <a:endParaRPr lang="tr-TR" dirty="0"/>
          </a:p>
        </p:txBody>
      </p:sp>
      <p:cxnSp>
        <p:nvCxnSpPr>
          <p:cNvPr id="23" name="Düz Bağlayıcı 22"/>
          <p:cNvCxnSpPr/>
          <p:nvPr/>
        </p:nvCxnSpPr>
        <p:spPr>
          <a:xfrm>
            <a:off x="4572000" y="2080281"/>
            <a:ext cx="0" cy="1191824"/>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5975" y="1927699"/>
            <a:ext cx="1664521" cy="1664521"/>
          </a:xfrm>
          <a:prstGeom prst="rect">
            <a:avLst/>
          </a:prstGeom>
        </p:spPr>
      </p:pic>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2425" y="2080281"/>
            <a:ext cx="1688738" cy="1511939"/>
          </a:xfrm>
          <a:prstGeom prst="rect">
            <a:avLst/>
          </a:prstGeom>
        </p:spPr>
      </p:pic>
    </p:spTree>
    <p:extLst>
      <p:ext uri="{BB962C8B-B14F-4D97-AF65-F5344CB8AC3E}">
        <p14:creationId xmlns:p14="http://schemas.microsoft.com/office/powerpoint/2010/main" val="3250316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5"/>
            <a:ext cx="9144000" cy="6855715"/>
          </a:xfrm>
          <a:prstGeom prst="rect">
            <a:avLst/>
          </a:prstGeom>
        </p:spPr>
      </p:pic>
      <p:sp>
        <p:nvSpPr>
          <p:cNvPr id="5" name="Metin kutusu 4"/>
          <p:cNvSpPr txBox="1"/>
          <p:nvPr/>
        </p:nvSpPr>
        <p:spPr>
          <a:xfrm>
            <a:off x="2213431" y="622225"/>
            <a:ext cx="5865089" cy="400110"/>
          </a:xfrm>
          <a:prstGeom prst="rect">
            <a:avLst/>
          </a:prstGeom>
          <a:noFill/>
        </p:spPr>
        <p:txBody>
          <a:bodyPr wrap="square" rtlCol="0">
            <a:spAutoFit/>
          </a:bodyPr>
          <a:lstStyle/>
          <a:p>
            <a:r>
              <a:rPr lang="tr-TR" sz="2000" b="1" dirty="0" smtClean="0">
                <a:solidFill>
                  <a:srgbClr val="002060"/>
                </a:solidFill>
                <a:latin typeface="Myriad Pro" panose="020B0503030403020204" pitchFamily="34" charset="0"/>
                <a:cs typeface="Myriad Hebrew" panose="01010101010101010101" pitchFamily="50" charset="-79"/>
              </a:rPr>
              <a:t>İZ-GE Çalışma Takvimi</a:t>
            </a:r>
            <a:endParaRPr lang="tr-TR" sz="2000" b="1" dirty="0">
              <a:solidFill>
                <a:srgbClr val="002060"/>
              </a:solidFill>
              <a:latin typeface="Myriad Pro" panose="020B0503030403020204" pitchFamily="34" charset="0"/>
              <a:cs typeface="Myriad Hebrew" panose="01010101010101010101" pitchFamily="50" charset="-79"/>
            </a:endParaRPr>
          </a:p>
        </p:txBody>
      </p:sp>
      <p:cxnSp>
        <p:nvCxnSpPr>
          <p:cNvPr id="7" name="Düz Bağlayıcı 6"/>
          <p:cNvCxnSpPr/>
          <p:nvPr/>
        </p:nvCxnSpPr>
        <p:spPr>
          <a:xfrm>
            <a:off x="2213431" y="249386"/>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graphicFrame>
        <p:nvGraphicFramePr>
          <p:cNvPr id="2" name="Tablo 1"/>
          <p:cNvGraphicFramePr>
            <a:graphicFrameLocks noGrp="1"/>
          </p:cNvGraphicFramePr>
          <p:nvPr>
            <p:extLst>
              <p:ext uri="{D42A27DB-BD31-4B8C-83A1-F6EECF244321}">
                <p14:modId xmlns:p14="http://schemas.microsoft.com/office/powerpoint/2010/main" val="3690790669"/>
              </p:ext>
            </p:extLst>
          </p:nvPr>
        </p:nvGraphicFramePr>
        <p:xfrm>
          <a:off x="257737" y="1441559"/>
          <a:ext cx="7667944" cy="5200667"/>
        </p:xfrm>
        <a:graphic>
          <a:graphicData uri="http://schemas.openxmlformats.org/drawingml/2006/table">
            <a:tbl>
              <a:tblPr firstRow="1" firstCol="1" bandRow="1">
                <a:tableStyleId>{FABFCF23-3B69-468F-B69F-88F6DE6A72F2}</a:tableStyleId>
              </a:tblPr>
              <a:tblGrid>
                <a:gridCol w="5249919">
                  <a:extLst>
                    <a:ext uri="{9D8B030D-6E8A-4147-A177-3AD203B41FA5}">
                      <a16:colId xmlns:a16="http://schemas.microsoft.com/office/drawing/2014/main" val="1451415525"/>
                    </a:ext>
                  </a:extLst>
                </a:gridCol>
                <a:gridCol w="2418025">
                  <a:extLst>
                    <a:ext uri="{9D8B030D-6E8A-4147-A177-3AD203B41FA5}">
                      <a16:colId xmlns:a16="http://schemas.microsoft.com/office/drawing/2014/main" val="2660437317"/>
                    </a:ext>
                  </a:extLst>
                </a:gridCol>
              </a:tblGrid>
              <a:tr h="257581">
                <a:tc>
                  <a:txBody>
                    <a:bodyPr/>
                    <a:lstStyle/>
                    <a:p>
                      <a:pPr>
                        <a:lnSpc>
                          <a:spcPct val="150000"/>
                        </a:lnSpc>
                        <a:spcBef>
                          <a:spcPts val="600"/>
                        </a:spcBef>
                        <a:spcAft>
                          <a:spcPts val="600"/>
                        </a:spcAft>
                      </a:pPr>
                      <a:r>
                        <a:rPr lang="tr-TR" sz="1400">
                          <a:effectLst/>
                        </a:rPr>
                        <a:t>Proje Duyurusu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lnSpc>
                          <a:spcPct val="150000"/>
                        </a:lnSpc>
                        <a:spcBef>
                          <a:spcPts val="600"/>
                        </a:spcBef>
                        <a:spcAft>
                          <a:spcPts val="600"/>
                        </a:spcAft>
                      </a:pPr>
                      <a:r>
                        <a:rPr lang="tr-TR" sz="1400" dirty="0" smtClean="0">
                          <a:effectLst/>
                        </a:rPr>
                        <a:t>10.02.2020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3009596272"/>
                  </a:ext>
                </a:extLst>
              </a:tr>
              <a:tr h="681656">
                <a:tc>
                  <a:txBody>
                    <a:bodyPr/>
                    <a:lstStyle/>
                    <a:p>
                      <a:pPr>
                        <a:lnSpc>
                          <a:spcPct val="150000"/>
                        </a:lnSpc>
                        <a:spcBef>
                          <a:spcPts val="600"/>
                        </a:spcBef>
                        <a:spcAft>
                          <a:spcPts val="600"/>
                        </a:spcAft>
                      </a:pPr>
                      <a:r>
                        <a:rPr lang="tr-TR" sz="1400">
                          <a:effectLst/>
                        </a:rPr>
                        <a:t>Eğitim Kurumlarının Hazırlayacakları Takvim Doğrultusunda Çalışmalarını Yürütmesi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lnSpc>
                          <a:spcPct val="150000"/>
                        </a:lnSpc>
                        <a:spcBef>
                          <a:spcPts val="600"/>
                        </a:spcBef>
                        <a:spcAft>
                          <a:spcPts val="600"/>
                        </a:spcAft>
                      </a:pPr>
                      <a:r>
                        <a:rPr lang="tr-TR" sz="1400" dirty="0" smtClean="0">
                          <a:effectLst/>
                        </a:rPr>
                        <a:t>10.02.2020</a:t>
                      </a:r>
                      <a:endParaRPr lang="tr-TR" sz="1400" dirty="0">
                        <a:effectLst/>
                      </a:endParaRPr>
                    </a:p>
                    <a:p>
                      <a:pPr algn="ctr">
                        <a:lnSpc>
                          <a:spcPct val="150000"/>
                        </a:lnSpc>
                        <a:spcBef>
                          <a:spcPts val="600"/>
                        </a:spcBef>
                        <a:spcAft>
                          <a:spcPts val="600"/>
                        </a:spcAft>
                      </a:pPr>
                      <a:r>
                        <a:rPr lang="tr-TR" sz="1400" dirty="0">
                          <a:effectLst/>
                        </a:rPr>
                        <a:t>04.05.2020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1177569587"/>
                  </a:ext>
                </a:extLst>
              </a:tr>
              <a:tr h="681656">
                <a:tc>
                  <a:txBody>
                    <a:bodyPr/>
                    <a:lstStyle/>
                    <a:p>
                      <a:pPr>
                        <a:lnSpc>
                          <a:spcPct val="150000"/>
                        </a:lnSpc>
                        <a:spcBef>
                          <a:spcPts val="600"/>
                        </a:spcBef>
                        <a:spcAft>
                          <a:spcPts val="600"/>
                        </a:spcAft>
                      </a:pPr>
                      <a:r>
                        <a:rPr lang="tr-TR" sz="1400" dirty="0">
                          <a:effectLst/>
                        </a:rPr>
                        <a:t>İZ-GE Modülü Veri Girişlerinin Yapılması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lnSpc>
                          <a:spcPct val="150000"/>
                        </a:lnSpc>
                        <a:spcBef>
                          <a:spcPts val="600"/>
                        </a:spcBef>
                        <a:spcAft>
                          <a:spcPts val="600"/>
                        </a:spcAft>
                      </a:pPr>
                      <a:r>
                        <a:rPr lang="tr-TR" sz="1400" dirty="0" smtClean="0">
                          <a:effectLst/>
                        </a:rPr>
                        <a:t>01.03.2020</a:t>
                      </a:r>
                      <a:endParaRPr lang="tr-TR" sz="1400" dirty="0">
                        <a:effectLst/>
                      </a:endParaRPr>
                    </a:p>
                    <a:p>
                      <a:pPr algn="ctr">
                        <a:lnSpc>
                          <a:spcPct val="150000"/>
                        </a:lnSpc>
                        <a:spcBef>
                          <a:spcPts val="600"/>
                        </a:spcBef>
                        <a:spcAft>
                          <a:spcPts val="600"/>
                        </a:spcAft>
                      </a:pPr>
                      <a:r>
                        <a:rPr lang="tr-TR" sz="1400" dirty="0">
                          <a:effectLst/>
                        </a:rPr>
                        <a:t>04.05.2020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2510987301"/>
                  </a:ext>
                </a:extLst>
              </a:tr>
              <a:tr h="344313">
                <a:tc>
                  <a:txBody>
                    <a:bodyPr/>
                    <a:lstStyle/>
                    <a:p>
                      <a:pPr>
                        <a:lnSpc>
                          <a:spcPct val="150000"/>
                        </a:lnSpc>
                        <a:spcBef>
                          <a:spcPts val="600"/>
                        </a:spcBef>
                        <a:spcAft>
                          <a:spcPts val="600"/>
                        </a:spcAft>
                      </a:pPr>
                      <a:r>
                        <a:rPr lang="tr-TR" sz="1400">
                          <a:effectLst/>
                        </a:rPr>
                        <a:t>İZ-Ge Modülü Bağımsız Değerlendirici Komisyonunun Oluşturulması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lnSpc>
                          <a:spcPct val="150000"/>
                        </a:lnSpc>
                        <a:spcBef>
                          <a:spcPts val="600"/>
                        </a:spcBef>
                        <a:spcAft>
                          <a:spcPts val="600"/>
                        </a:spcAft>
                      </a:pPr>
                      <a:r>
                        <a:rPr lang="tr-TR" sz="1400" dirty="0">
                          <a:effectLst/>
                        </a:rPr>
                        <a:t>06.04.2020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3681159811"/>
                  </a:ext>
                </a:extLst>
              </a:tr>
              <a:tr h="681656">
                <a:tc>
                  <a:txBody>
                    <a:bodyPr/>
                    <a:lstStyle/>
                    <a:p>
                      <a:pPr>
                        <a:lnSpc>
                          <a:spcPct val="150000"/>
                        </a:lnSpc>
                        <a:spcBef>
                          <a:spcPts val="600"/>
                        </a:spcBef>
                        <a:spcAft>
                          <a:spcPts val="600"/>
                        </a:spcAft>
                      </a:pPr>
                      <a:r>
                        <a:rPr lang="tr-TR" sz="1400">
                          <a:effectLst/>
                        </a:rPr>
                        <a:t>İZ-GE Modülü Veri Değerlendirme Süreci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lnSpc>
                          <a:spcPct val="150000"/>
                        </a:lnSpc>
                        <a:spcBef>
                          <a:spcPts val="600"/>
                        </a:spcBef>
                        <a:spcAft>
                          <a:spcPts val="600"/>
                        </a:spcAft>
                      </a:pPr>
                      <a:r>
                        <a:rPr lang="tr-TR" sz="1400" dirty="0">
                          <a:effectLst/>
                        </a:rPr>
                        <a:t>05.05.2020</a:t>
                      </a:r>
                    </a:p>
                    <a:p>
                      <a:pPr algn="ctr">
                        <a:lnSpc>
                          <a:spcPct val="150000"/>
                        </a:lnSpc>
                        <a:spcBef>
                          <a:spcPts val="600"/>
                        </a:spcBef>
                        <a:spcAft>
                          <a:spcPts val="600"/>
                        </a:spcAft>
                      </a:pPr>
                      <a:r>
                        <a:rPr lang="tr-TR" sz="1400" dirty="0">
                          <a:effectLst/>
                        </a:rPr>
                        <a:t>22.05.2020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857168613"/>
                  </a:ext>
                </a:extLst>
              </a:tr>
              <a:tr h="681656">
                <a:tc>
                  <a:txBody>
                    <a:bodyPr/>
                    <a:lstStyle/>
                    <a:p>
                      <a:pPr>
                        <a:lnSpc>
                          <a:spcPct val="150000"/>
                        </a:lnSpc>
                        <a:spcBef>
                          <a:spcPts val="600"/>
                        </a:spcBef>
                        <a:spcAft>
                          <a:spcPts val="600"/>
                        </a:spcAft>
                      </a:pPr>
                      <a:r>
                        <a:rPr lang="tr-TR" sz="1400" dirty="0">
                          <a:effectLst/>
                        </a:rPr>
                        <a:t>İZ-GE Modülü Saha Ziyaretlerinin Yapılması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lnSpc>
                          <a:spcPct val="150000"/>
                        </a:lnSpc>
                        <a:spcBef>
                          <a:spcPts val="600"/>
                        </a:spcBef>
                        <a:spcAft>
                          <a:spcPts val="600"/>
                        </a:spcAft>
                      </a:pPr>
                      <a:r>
                        <a:rPr lang="tr-TR" sz="1400" dirty="0">
                          <a:effectLst/>
                        </a:rPr>
                        <a:t>05.05.2020</a:t>
                      </a:r>
                    </a:p>
                    <a:p>
                      <a:pPr algn="ctr">
                        <a:lnSpc>
                          <a:spcPct val="150000"/>
                        </a:lnSpc>
                        <a:spcBef>
                          <a:spcPts val="600"/>
                        </a:spcBef>
                        <a:spcAft>
                          <a:spcPts val="600"/>
                        </a:spcAft>
                      </a:pPr>
                      <a:r>
                        <a:rPr lang="tr-TR" sz="1400" dirty="0">
                          <a:effectLst/>
                        </a:rPr>
                        <a:t>22.05.2020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3238809611"/>
                  </a:ext>
                </a:extLst>
              </a:tr>
              <a:tr h="257581">
                <a:tc>
                  <a:txBody>
                    <a:bodyPr/>
                    <a:lstStyle/>
                    <a:p>
                      <a:pPr>
                        <a:lnSpc>
                          <a:spcPct val="150000"/>
                        </a:lnSpc>
                        <a:spcBef>
                          <a:spcPts val="600"/>
                        </a:spcBef>
                        <a:spcAft>
                          <a:spcPts val="600"/>
                        </a:spcAft>
                      </a:pPr>
                      <a:r>
                        <a:rPr lang="tr-TR" sz="1400">
                          <a:effectLst/>
                        </a:rPr>
                        <a:t>İZ-GE Projesi Kapanış Programı ve Ödül Töreni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lnSpc>
                          <a:spcPct val="150000"/>
                        </a:lnSpc>
                        <a:spcBef>
                          <a:spcPts val="600"/>
                        </a:spcBef>
                        <a:spcAft>
                          <a:spcPts val="600"/>
                        </a:spcAft>
                      </a:pPr>
                      <a:r>
                        <a:rPr lang="tr-TR" sz="1400" dirty="0">
                          <a:effectLst/>
                        </a:rPr>
                        <a:t>02.06.2020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3684523025"/>
                  </a:ext>
                </a:extLst>
              </a:tr>
              <a:tr h="681656">
                <a:tc>
                  <a:txBody>
                    <a:bodyPr/>
                    <a:lstStyle/>
                    <a:p>
                      <a:pPr>
                        <a:lnSpc>
                          <a:spcPct val="150000"/>
                        </a:lnSpc>
                        <a:spcBef>
                          <a:spcPts val="600"/>
                        </a:spcBef>
                        <a:spcAft>
                          <a:spcPts val="600"/>
                        </a:spcAft>
                      </a:pPr>
                      <a:r>
                        <a:rPr lang="tr-TR" sz="1400">
                          <a:effectLst/>
                        </a:rPr>
                        <a:t>İletişim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lnSpc>
                          <a:spcPct val="150000"/>
                        </a:lnSpc>
                        <a:spcBef>
                          <a:spcPts val="600"/>
                        </a:spcBef>
                        <a:spcAft>
                          <a:spcPts val="600"/>
                        </a:spcAft>
                      </a:pPr>
                      <a:r>
                        <a:rPr lang="tr-TR" sz="1400" u="sng" dirty="0">
                          <a:effectLst/>
                          <a:hlinkClick r:id="rId3"/>
                        </a:rPr>
                        <a:t>http://usakarge.meb.gov.tr</a:t>
                      </a:r>
                      <a:r>
                        <a:rPr lang="tr-TR" sz="1400" dirty="0">
                          <a:effectLst/>
                        </a:rPr>
                        <a:t> </a:t>
                      </a:r>
                    </a:p>
                    <a:p>
                      <a:pPr algn="ctr">
                        <a:lnSpc>
                          <a:spcPct val="150000"/>
                        </a:lnSpc>
                        <a:spcBef>
                          <a:spcPts val="600"/>
                        </a:spcBef>
                        <a:spcAft>
                          <a:spcPts val="600"/>
                        </a:spcAft>
                      </a:pPr>
                      <a:r>
                        <a:rPr lang="tr-TR" sz="1400" u="sng" dirty="0">
                          <a:effectLst/>
                          <a:hlinkClick r:id="rId4"/>
                        </a:rPr>
                        <a:t>usakarge@hotmail.com</a:t>
                      </a: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3933652368"/>
                  </a:ext>
                </a:extLst>
              </a:tr>
              <a:tr h="257581">
                <a:tc>
                  <a:txBody>
                    <a:bodyPr/>
                    <a:lstStyle/>
                    <a:p>
                      <a:pPr>
                        <a:lnSpc>
                          <a:spcPct val="150000"/>
                        </a:lnSpc>
                        <a:spcBef>
                          <a:spcPts val="600"/>
                        </a:spcBef>
                        <a:spcAft>
                          <a:spcPts val="600"/>
                        </a:spcAft>
                      </a:pPr>
                      <a:r>
                        <a:rPr lang="tr-TR" sz="1400" dirty="0">
                          <a:effectLst/>
                        </a:rPr>
                        <a:t>Telefon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lnSpc>
                          <a:spcPct val="150000"/>
                        </a:lnSpc>
                        <a:spcBef>
                          <a:spcPts val="600"/>
                        </a:spcBef>
                        <a:spcAft>
                          <a:spcPts val="600"/>
                        </a:spcAft>
                      </a:pPr>
                      <a:r>
                        <a:rPr lang="tr-TR" sz="1400" dirty="0">
                          <a:effectLst/>
                        </a:rPr>
                        <a:t>+90 276 223 3990 (124)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2992226694"/>
                  </a:ext>
                </a:extLst>
              </a:tr>
            </a:tbl>
          </a:graphicData>
        </a:graphic>
      </p:graphicFrame>
      <p:cxnSp>
        <p:nvCxnSpPr>
          <p:cNvPr id="21" name="Düz Bağlayıcı 20"/>
          <p:cNvCxnSpPr/>
          <p:nvPr/>
        </p:nvCxnSpPr>
        <p:spPr>
          <a:xfrm flipH="1">
            <a:off x="5671128" y="1736436"/>
            <a:ext cx="18472" cy="497195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720" y="766622"/>
            <a:ext cx="1209080" cy="1209080"/>
          </a:xfrm>
          <a:prstGeom prst="rect">
            <a:avLst/>
          </a:prstGeom>
        </p:spPr>
      </p:pic>
    </p:spTree>
    <p:extLst>
      <p:ext uri="{BB962C8B-B14F-4D97-AF65-F5344CB8AC3E}">
        <p14:creationId xmlns:p14="http://schemas.microsoft.com/office/powerpoint/2010/main" val="1114040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lank business card"/>
          <p:cNvPicPr>
            <a:picLocks noChangeAspect="1" noChangeArrowheads="1"/>
          </p:cNvPicPr>
          <p:nvPr/>
        </p:nvPicPr>
        <p:blipFill>
          <a:blip r:embed="rId2" cstate="print"/>
          <a:srcRect t="3680"/>
          <a:stretch>
            <a:fillRect/>
          </a:stretch>
        </p:blipFill>
        <p:spPr bwMode="auto">
          <a:xfrm>
            <a:off x="0" y="0"/>
            <a:ext cx="9144000" cy="6858000"/>
          </a:xfrm>
          <a:prstGeom prst="rect">
            <a:avLst/>
          </a:prstGeom>
          <a:noFill/>
        </p:spPr>
      </p:pic>
      <p:sp>
        <p:nvSpPr>
          <p:cNvPr id="3" name="Metin Yer Tutucusu 2"/>
          <p:cNvSpPr txBox="1">
            <a:spLocks/>
          </p:cNvSpPr>
          <p:nvPr/>
        </p:nvSpPr>
        <p:spPr>
          <a:xfrm>
            <a:off x="4149189" y="1143740"/>
            <a:ext cx="3960440" cy="2649102"/>
          </a:xfrm>
          <a:prstGeom prst="rect">
            <a:avLst/>
          </a:prstGeom>
          <a:noFill/>
        </p:spPr>
        <p:txBody>
          <a:bodyPr>
            <a:noAutofit/>
          </a:bodyPr>
          <a:lstStyle>
            <a:lvl1pPr marL="369217" indent="-295373" algn="l" defTabSz="984580" rtl="0" eaLnBrk="1" latinLnBrk="0" hangingPunct="1">
              <a:lnSpc>
                <a:spcPct val="100000"/>
              </a:lnSpc>
              <a:spcBef>
                <a:spcPts val="755"/>
              </a:spcBef>
              <a:buClr>
                <a:schemeClr val="accent1"/>
              </a:buClr>
              <a:buSzPct val="85000"/>
              <a:buFont typeface="Wingdings 3" pitchFamily="18" charset="2"/>
              <a:buChar char=""/>
              <a:defRPr sz="2100" kern="1200" baseline="0">
                <a:solidFill>
                  <a:schemeClr val="tx1"/>
                </a:solidFill>
                <a:latin typeface="+mn-lt"/>
                <a:ea typeface="+mn-ea"/>
                <a:cs typeface="+mn-cs"/>
              </a:defRPr>
            </a:lvl1pPr>
            <a:lvl2pPr marL="799972" indent="-295373" algn="l" defTabSz="984580" rtl="0" eaLnBrk="1" latinLnBrk="0" hangingPunct="1">
              <a:lnSpc>
                <a:spcPct val="100000"/>
              </a:lnSpc>
              <a:spcBef>
                <a:spcPts val="755"/>
              </a:spcBef>
              <a:buClr>
                <a:schemeClr val="accent1"/>
              </a:buClr>
              <a:buSzPct val="85000"/>
              <a:buFont typeface="Wingdings 3" pitchFamily="18" charset="2"/>
              <a:buChar char=""/>
              <a:defRPr sz="1700" kern="1200" baseline="0">
                <a:solidFill>
                  <a:schemeClr val="tx1"/>
                </a:solidFill>
                <a:latin typeface="+mn-lt"/>
                <a:ea typeface="+mn-ea"/>
                <a:cs typeface="+mn-cs"/>
              </a:defRPr>
            </a:lvl2pPr>
            <a:lvl3pPr marL="1230723" indent="-295373" algn="l" defTabSz="984580" rtl="0" eaLnBrk="1" latinLnBrk="0" hangingPunct="1">
              <a:lnSpc>
                <a:spcPct val="100000"/>
              </a:lnSpc>
              <a:spcBef>
                <a:spcPts val="755"/>
              </a:spcBef>
              <a:buClr>
                <a:schemeClr val="accent1"/>
              </a:buClr>
              <a:buSzPct val="85000"/>
              <a:buFont typeface="Wingdings 3" pitchFamily="18" charset="2"/>
              <a:buChar char=""/>
              <a:defRPr sz="1600" kern="1200" baseline="0">
                <a:solidFill>
                  <a:schemeClr val="tx1"/>
                </a:solidFill>
                <a:latin typeface="+mn-lt"/>
                <a:ea typeface="+mn-ea"/>
                <a:cs typeface="+mn-cs"/>
              </a:defRPr>
            </a:lvl3pPr>
            <a:lvl4pPr marL="1723015" indent="-295373" algn="l" defTabSz="984580" rtl="0" eaLnBrk="1" latinLnBrk="0" hangingPunct="1">
              <a:lnSpc>
                <a:spcPct val="100000"/>
              </a:lnSpc>
              <a:spcBef>
                <a:spcPts val="755"/>
              </a:spcBef>
              <a:buClr>
                <a:schemeClr val="accent1"/>
              </a:buClr>
              <a:buSzPct val="85000"/>
              <a:buFont typeface="Wingdings 3" pitchFamily="18" charset="2"/>
              <a:buChar char=""/>
              <a:defRPr sz="1600" kern="1200" baseline="0">
                <a:solidFill>
                  <a:schemeClr val="tx1"/>
                </a:solidFill>
                <a:latin typeface="+mn-lt"/>
                <a:ea typeface="+mn-ea"/>
                <a:cs typeface="+mn-cs"/>
              </a:defRPr>
            </a:lvl4pPr>
            <a:lvl5pPr marL="2215303" indent="-295373" algn="l" defTabSz="984580" rtl="0" eaLnBrk="1" latinLnBrk="0" hangingPunct="1">
              <a:lnSpc>
                <a:spcPct val="100000"/>
              </a:lnSpc>
              <a:spcBef>
                <a:spcPts val="755"/>
              </a:spcBef>
              <a:buClr>
                <a:schemeClr val="accent1"/>
              </a:buClr>
              <a:buSzPct val="85000"/>
              <a:buFont typeface="Wingdings 3" pitchFamily="18" charset="2"/>
              <a:buChar char=""/>
              <a:defRPr sz="1600" kern="1200" baseline="0">
                <a:solidFill>
                  <a:schemeClr val="tx1"/>
                </a:solidFill>
                <a:latin typeface="+mn-lt"/>
                <a:ea typeface="+mn-ea"/>
                <a:cs typeface="+mn-cs"/>
              </a:defRPr>
            </a:lvl5pPr>
            <a:lvl6pPr marL="2707592" indent="-295373" algn="l" defTabSz="984580" rtl="0" eaLnBrk="1" latinLnBrk="0" hangingPunct="1">
              <a:lnSpc>
                <a:spcPct val="100000"/>
              </a:lnSpc>
              <a:spcBef>
                <a:spcPts val="755"/>
              </a:spcBef>
              <a:buClr>
                <a:schemeClr val="accent1"/>
              </a:buClr>
              <a:buSzPct val="85000"/>
              <a:buFont typeface="Wingdings 3" pitchFamily="18" charset="2"/>
              <a:buChar char=""/>
              <a:defRPr sz="1600" kern="1200">
                <a:solidFill>
                  <a:schemeClr val="tx1"/>
                </a:solidFill>
                <a:latin typeface="+mn-lt"/>
                <a:ea typeface="+mn-ea"/>
                <a:cs typeface="+mn-cs"/>
              </a:defRPr>
            </a:lvl6pPr>
            <a:lvl7pPr marL="3199883" indent="-295373" algn="l" defTabSz="984580" rtl="0" eaLnBrk="1" latinLnBrk="0" hangingPunct="1">
              <a:lnSpc>
                <a:spcPct val="100000"/>
              </a:lnSpc>
              <a:spcBef>
                <a:spcPts val="755"/>
              </a:spcBef>
              <a:buClr>
                <a:schemeClr val="accent1"/>
              </a:buClr>
              <a:buSzPct val="85000"/>
              <a:buFont typeface="Wingdings 3" pitchFamily="18" charset="2"/>
              <a:buChar char=""/>
              <a:defRPr sz="1600" kern="1200">
                <a:solidFill>
                  <a:schemeClr val="tx1"/>
                </a:solidFill>
                <a:latin typeface="+mn-lt"/>
                <a:ea typeface="+mn-ea"/>
                <a:cs typeface="+mn-cs"/>
              </a:defRPr>
            </a:lvl7pPr>
            <a:lvl8pPr marL="3692172" indent="-295373" algn="l" defTabSz="984580" rtl="0" eaLnBrk="1" latinLnBrk="0" hangingPunct="1">
              <a:lnSpc>
                <a:spcPct val="100000"/>
              </a:lnSpc>
              <a:spcBef>
                <a:spcPts val="755"/>
              </a:spcBef>
              <a:buClr>
                <a:schemeClr val="accent1"/>
              </a:buClr>
              <a:buSzPct val="85000"/>
              <a:buFont typeface="Wingdings 3" pitchFamily="18" charset="2"/>
              <a:buChar char=""/>
              <a:defRPr sz="1600" kern="1200">
                <a:solidFill>
                  <a:schemeClr val="tx1"/>
                </a:solidFill>
                <a:latin typeface="+mn-lt"/>
                <a:ea typeface="+mn-ea"/>
                <a:cs typeface="+mn-cs"/>
              </a:defRPr>
            </a:lvl8pPr>
            <a:lvl9pPr marL="4184463" indent="-295373" algn="l" defTabSz="984580" rtl="0" eaLnBrk="1" latinLnBrk="0" hangingPunct="1">
              <a:lnSpc>
                <a:spcPct val="100000"/>
              </a:lnSpc>
              <a:spcBef>
                <a:spcPts val="755"/>
              </a:spcBef>
              <a:buClr>
                <a:schemeClr val="accent1"/>
              </a:buClr>
              <a:buSzPct val="85000"/>
              <a:buFont typeface="Wingdings 3" pitchFamily="18" charset="2"/>
              <a:buChar char=""/>
              <a:defRPr sz="1600" kern="1200">
                <a:solidFill>
                  <a:schemeClr val="tx1"/>
                </a:solidFill>
                <a:latin typeface="+mn-lt"/>
                <a:ea typeface="+mn-ea"/>
                <a:cs typeface="+mn-cs"/>
              </a:defRPr>
            </a:lvl9pPr>
          </a:lstStyle>
          <a:p>
            <a:pPr algn="ctr"/>
            <a:endParaRPr lang="tr-TR" sz="1400" dirty="0" smtClean="0">
              <a:solidFill>
                <a:srgbClr val="002060"/>
              </a:solidFill>
              <a:latin typeface="Gill Sans MT" pitchFamily="34" charset="0"/>
            </a:endParaRPr>
          </a:p>
          <a:p>
            <a:pPr algn="ctr"/>
            <a:endParaRPr lang="tr-TR" sz="1400" dirty="0" smtClean="0">
              <a:solidFill>
                <a:srgbClr val="002060"/>
              </a:solidFill>
              <a:latin typeface="Gill Sans MT" pitchFamily="34" charset="0"/>
            </a:endParaRPr>
          </a:p>
          <a:p>
            <a:pPr algn="ctr"/>
            <a:r>
              <a:rPr lang="tr-TR" sz="1600" b="1" dirty="0" smtClean="0">
                <a:solidFill>
                  <a:srgbClr val="002060"/>
                </a:solidFill>
                <a:latin typeface="Myriad Pro" panose="020B0503030403020204" pitchFamily="34" charset="0"/>
              </a:rPr>
              <a:t>UŞAK İL MİLLİ EĞİTİM MÜDÜRLÜĞÜ</a:t>
            </a:r>
          </a:p>
          <a:p>
            <a:pPr algn="ctr"/>
            <a:r>
              <a:rPr lang="tr-TR" sz="1400" dirty="0" smtClean="0">
                <a:solidFill>
                  <a:srgbClr val="002060"/>
                </a:solidFill>
                <a:latin typeface="Gill Sans MT" pitchFamily="34" charset="0"/>
              </a:rPr>
              <a:t>İZ-GE Projesi</a:t>
            </a:r>
          </a:p>
          <a:p>
            <a:pPr algn="ctr"/>
            <a:r>
              <a:rPr lang="tr-TR" sz="1400" dirty="0" smtClean="0">
                <a:solidFill>
                  <a:srgbClr val="002060"/>
                </a:solidFill>
                <a:latin typeface="Gill Sans MT" pitchFamily="34" charset="0"/>
              </a:rPr>
              <a:t>0 276 223 3990</a:t>
            </a:r>
          </a:p>
          <a:p>
            <a:pPr algn="ctr"/>
            <a:r>
              <a:rPr lang="tr-TR" sz="1400" dirty="0" smtClean="0">
                <a:solidFill>
                  <a:srgbClr val="002060"/>
                </a:solidFill>
                <a:latin typeface="Gill Sans MT" pitchFamily="34" charset="0"/>
                <a:hlinkClick r:id="rId3"/>
              </a:rPr>
              <a:t>http://usakarge.meb.gov.tr</a:t>
            </a:r>
            <a:r>
              <a:rPr lang="tr-TR" sz="1400" dirty="0" smtClean="0">
                <a:solidFill>
                  <a:srgbClr val="002060"/>
                </a:solidFill>
                <a:latin typeface="Gill Sans MT" pitchFamily="34" charset="0"/>
              </a:rPr>
              <a:t> </a:t>
            </a:r>
          </a:p>
          <a:p>
            <a:pPr algn="ctr"/>
            <a:r>
              <a:rPr lang="tr-TR" sz="1400" dirty="0" smtClean="0">
                <a:solidFill>
                  <a:srgbClr val="002060"/>
                </a:solidFill>
                <a:latin typeface="Gill Sans MT" pitchFamily="34" charset="0"/>
                <a:hlinkClick r:id="rId4"/>
              </a:rPr>
              <a:t>http://usak.meb.gov.tr</a:t>
            </a:r>
            <a:r>
              <a:rPr lang="tr-TR" sz="1400" dirty="0" smtClean="0">
                <a:solidFill>
                  <a:srgbClr val="002060"/>
                </a:solidFill>
                <a:latin typeface="Gill Sans MT" pitchFamily="34" charset="0"/>
              </a:rPr>
              <a:t> </a:t>
            </a:r>
            <a:endParaRPr lang="tr-TR" sz="1400" dirty="0">
              <a:solidFill>
                <a:srgbClr val="002060"/>
              </a:solidFill>
              <a:latin typeface="Gill Sans MT" pitchFamily="34" charset="0"/>
            </a:endParaRPr>
          </a:p>
        </p:txBody>
      </p:sp>
      <p:sp>
        <p:nvSpPr>
          <p:cNvPr id="4" name="Başlık 1"/>
          <p:cNvSpPr txBox="1">
            <a:spLocks/>
          </p:cNvSpPr>
          <p:nvPr/>
        </p:nvSpPr>
        <p:spPr>
          <a:xfrm>
            <a:off x="3228281" y="5951936"/>
            <a:ext cx="5802256" cy="784004"/>
          </a:xfrm>
          <a:prstGeom prst="rect">
            <a:avLst/>
          </a:prstGeom>
        </p:spPr>
        <p:txBody>
          <a:bodyPr>
            <a:normAutofit fontScale="90000" lnSpcReduction="20000"/>
          </a:bodyPr>
          <a:lstStyle>
            <a:lvl1pPr algn="l" defTabSz="984580" rtl="0" eaLnBrk="1" latinLnBrk="0" hangingPunct="1">
              <a:spcBef>
                <a:spcPct val="0"/>
              </a:spcBef>
              <a:buNone/>
              <a:defRPr sz="39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6000" b="1" dirty="0" smtClean="0">
                <a:solidFill>
                  <a:srgbClr val="FF0000"/>
                </a:solidFill>
                <a:latin typeface="Myriad Pro" panose="020B0503030403020204" pitchFamily="34" charset="0"/>
              </a:rPr>
              <a:t>TEŞEKKÜRLER</a:t>
            </a:r>
            <a:endParaRPr lang="tr-TR" sz="6000" b="1" dirty="0">
              <a:solidFill>
                <a:srgbClr val="FF0000"/>
              </a:solidFill>
              <a:latin typeface="Myriad Pro" panose="020B0503030403020204" pitchFamily="34" charset="0"/>
            </a:endParaRPr>
          </a:p>
        </p:txBody>
      </p:sp>
      <p:cxnSp>
        <p:nvCxnSpPr>
          <p:cNvPr id="5" name="Düz Bağlayıcı 4"/>
          <p:cNvCxnSpPr/>
          <p:nvPr/>
        </p:nvCxnSpPr>
        <p:spPr>
          <a:xfrm>
            <a:off x="6918037" y="4351702"/>
            <a:ext cx="0" cy="1254761"/>
          </a:xfrm>
          <a:prstGeom prst="line">
            <a:avLst/>
          </a:prstGeom>
        </p:spPr>
        <p:style>
          <a:lnRef idx="1">
            <a:schemeClr val="dk1"/>
          </a:lnRef>
          <a:fillRef idx="0">
            <a:schemeClr val="dk1"/>
          </a:fillRef>
          <a:effectRef idx="0">
            <a:schemeClr val="dk1"/>
          </a:effectRef>
          <a:fontRef idx="minor">
            <a:schemeClr val="tx1"/>
          </a:fontRef>
        </p:style>
      </p:cxnSp>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5130" y="4351702"/>
            <a:ext cx="1280425" cy="1280425"/>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7934" y="4611587"/>
            <a:ext cx="1376218" cy="907015"/>
          </a:xfrm>
          <a:prstGeom prst="rect">
            <a:avLst/>
          </a:prstGeom>
        </p:spPr>
      </p:pic>
    </p:spTree>
    <p:extLst>
      <p:ext uri="{BB962C8B-B14F-4D97-AF65-F5344CB8AC3E}">
        <p14:creationId xmlns:p14="http://schemas.microsoft.com/office/powerpoint/2010/main" val="72107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76" y="2350184"/>
            <a:ext cx="3962099" cy="180000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452" y="2261712"/>
            <a:ext cx="3226316" cy="1800000"/>
          </a:xfrm>
          <a:prstGeom prst="rect">
            <a:avLst/>
          </a:prstGeom>
        </p:spPr>
      </p:pic>
      <p:cxnSp>
        <p:nvCxnSpPr>
          <p:cNvPr id="7" name="Düz Bağlayıcı 6"/>
          <p:cNvCxnSpPr/>
          <p:nvPr/>
        </p:nvCxnSpPr>
        <p:spPr>
          <a:xfrm>
            <a:off x="4729017" y="1600477"/>
            <a:ext cx="0" cy="2983346"/>
          </a:xfrm>
          <a:prstGeom prst="line">
            <a:avLst/>
          </a:prstGeom>
          <a:ln>
            <a:prstDash val="lgDash"/>
          </a:ln>
        </p:spPr>
        <p:style>
          <a:lnRef idx="2">
            <a:schemeClr val="dk1"/>
          </a:lnRef>
          <a:fillRef idx="0">
            <a:schemeClr val="dk1"/>
          </a:fillRef>
          <a:effectRef idx="1">
            <a:schemeClr val="dk1"/>
          </a:effectRef>
          <a:fontRef idx="minor">
            <a:schemeClr val="tx1"/>
          </a:fontRef>
        </p:style>
      </p:cxnSp>
      <p:sp>
        <p:nvSpPr>
          <p:cNvPr id="3" name="Metin kutusu 2"/>
          <p:cNvSpPr txBox="1"/>
          <p:nvPr/>
        </p:nvSpPr>
        <p:spPr>
          <a:xfrm>
            <a:off x="1054098" y="6380277"/>
            <a:ext cx="7349837" cy="338554"/>
          </a:xfrm>
          <a:prstGeom prst="rect">
            <a:avLst/>
          </a:prstGeom>
          <a:noFill/>
        </p:spPr>
        <p:txBody>
          <a:bodyPr wrap="square" rtlCol="0">
            <a:spAutoFit/>
          </a:bodyPr>
          <a:lstStyle/>
          <a:p>
            <a:pPr algn="ctr"/>
            <a:r>
              <a:rPr lang="tr-TR" sz="1600" b="1" dirty="0" smtClean="0">
                <a:solidFill>
                  <a:schemeClr val="bg1">
                    <a:lumMod val="65000"/>
                  </a:schemeClr>
                </a:solidFill>
                <a:latin typeface="Myriad Pro" panose="020B0503030403020204" pitchFamily="34" charset="0"/>
              </a:rPr>
              <a:t>UŞAK </a:t>
            </a:r>
            <a:r>
              <a:rPr lang="tr-TR" sz="1600" b="1" dirty="0">
                <a:solidFill>
                  <a:schemeClr val="bg1">
                    <a:lumMod val="65000"/>
                  </a:schemeClr>
                </a:solidFill>
                <a:latin typeface="Myriad Pro" panose="020B0503030403020204" pitchFamily="34" charset="0"/>
              </a:rPr>
              <a:t>EĞİTİMİ İZLEME DEĞERLENDİRME </a:t>
            </a:r>
            <a:r>
              <a:rPr lang="tr-TR" sz="1600" b="1" dirty="0" smtClean="0">
                <a:solidFill>
                  <a:schemeClr val="bg1">
                    <a:lumMod val="65000"/>
                  </a:schemeClr>
                </a:solidFill>
                <a:latin typeface="Myriad Pro" panose="020B0503030403020204" pitchFamily="34" charset="0"/>
              </a:rPr>
              <a:t>VE GELİŞTİRME PROJESİ</a:t>
            </a:r>
            <a:endParaRPr lang="tr-TR" sz="1600" dirty="0">
              <a:solidFill>
                <a:schemeClr val="bg1">
                  <a:lumMod val="65000"/>
                </a:schemeClr>
              </a:solidFill>
              <a:latin typeface="Myriad Pro" panose="020B0503030403020204" pitchFamily="34" charset="0"/>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4075" y="5618028"/>
            <a:ext cx="1025234" cy="675694"/>
          </a:xfrm>
          <a:prstGeom prst="rect">
            <a:avLst/>
          </a:prstGeom>
        </p:spPr>
      </p:pic>
    </p:spTree>
    <p:extLst>
      <p:ext uri="{BB962C8B-B14F-4D97-AF65-F5344CB8AC3E}">
        <p14:creationId xmlns:p14="http://schemas.microsoft.com/office/powerpoint/2010/main" val="1739001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2" name="Metin kutusu 1"/>
          <p:cNvSpPr txBox="1"/>
          <p:nvPr/>
        </p:nvSpPr>
        <p:spPr>
          <a:xfrm>
            <a:off x="429491" y="4349763"/>
            <a:ext cx="8285017" cy="2308324"/>
          </a:xfrm>
          <a:prstGeom prst="rect">
            <a:avLst/>
          </a:prstGeom>
          <a:noFill/>
        </p:spPr>
        <p:txBody>
          <a:bodyPr wrap="square" rtlCol="0">
            <a:spAutoFit/>
          </a:bodyPr>
          <a:lstStyle/>
          <a:p>
            <a:pPr algn="just"/>
            <a:r>
              <a:rPr lang="tr-TR" dirty="0"/>
              <a:t> </a:t>
            </a:r>
            <a:r>
              <a:rPr lang="tr-TR" dirty="0" smtClean="0"/>
              <a:t>     2023 </a:t>
            </a:r>
            <a:r>
              <a:rPr lang="tr-TR" dirty="0"/>
              <a:t>Vizyonunun temel amacı, çağın ve geleceğin becerileriyle donanmış ve bu donanımı insanlık hayrına sarf edebilen bilime sevdalı, kültüre meraklı ve duyarlı, nitelikli ve ahlaklı çocuklar yetiştirmektir. Eğitimin ana öğesi ve baş öznesi insandır. O nedenle vizyon belgesinde de altı çizilen çift kanatlı öğrenci modeline erişmenin hem ilimiz hem de ülkemiz için önemli ve gerekli bir adım olduğunun bilincindeyiz</a:t>
            </a:r>
            <a:r>
              <a:rPr lang="tr-TR" dirty="0" smtClean="0"/>
              <a:t>. Buradan hareketle İZ-GE Projemizin temel felsefesi bilimsel ve manevi </a:t>
            </a:r>
            <a:r>
              <a:rPr lang="tr-TR" dirty="0" err="1" smtClean="0"/>
              <a:t>içgörü</a:t>
            </a:r>
            <a:r>
              <a:rPr lang="tr-TR" dirty="0" smtClean="0"/>
              <a:t> sahibi bilinçli ve donanımlı bireyler yetişmesine katkı sağlamak amacıyla her türlü eğitimsel süreci izleme, değerlendirme ve geliştirmedir.</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103" y="1283858"/>
            <a:ext cx="2819794" cy="2857899"/>
          </a:xfrm>
          <a:prstGeom prst="rect">
            <a:avLst/>
          </a:prstGeom>
        </p:spPr>
      </p:pic>
      <p:sp>
        <p:nvSpPr>
          <p:cNvPr id="5" name="Metin kutusu 4"/>
          <p:cNvSpPr txBox="1"/>
          <p:nvPr/>
        </p:nvSpPr>
        <p:spPr>
          <a:xfrm>
            <a:off x="2142837" y="562210"/>
            <a:ext cx="5061527" cy="461665"/>
          </a:xfrm>
          <a:prstGeom prst="rect">
            <a:avLst/>
          </a:prstGeom>
          <a:noFill/>
        </p:spPr>
        <p:txBody>
          <a:bodyPr wrap="square" rtlCol="0">
            <a:spAutoFit/>
          </a:bodyPr>
          <a:lstStyle/>
          <a:p>
            <a:r>
              <a:rPr lang="tr-TR" sz="2400" b="1" dirty="0" smtClean="0">
                <a:solidFill>
                  <a:srgbClr val="002060"/>
                </a:solidFill>
                <a:latin typeface="Myriad Pro" panose="020B0503030403020204" pitchFamily="34" charset="0"/>
                <a:cs typeface="Myriad Hebrew" panose="01010101010101010101" pitchFamily="50" charset="-79"/>
              </a:rPr>
              <a:t>Projenin Temel Felsefesi</a:t>
            </a:r>
            <a:endParaRPr lang="tr-TR" sz="2400" b="1" dirty="0">
              <a:solidFill>
                <a:srgbClr val="002060"/>
              </a:solidFill>
              <a:latin typeface="Myriad Pro" panose="020B0503030403020204" pitchFamily="34" charset="0"/>
              <a:cs typeface="Myriad Hebrew" panose="01010101010101010101" pitchFamily="50" charset="-79"/>
            </a:endParaRPr>
          </a:p>
        </p:txBody>
      </p:sp>
      <p:cxnSp>
        <p:nvCxnSpPr>
          <p:cNvPr id="7" name="Düz Bağlayıcı 6"/>
          <p:cNvCxnSpPr/>
          <p:nvPr/>
        </p:nvCxnSpPr>
        <p:spPr>
          <a:xfrm>
            <a:off x="2142837" y="249386"/>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8571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5" name="Metin kutusu 4"/>
          <p:cNvSpPr txBox="1"/>
          <p:nvPr/>
        </p:nvSpPr>
        <p:spPr>
          <a:xfrm>
            <a:off x="2142837" y="562210"/>
            <a:ext cx="5061527" cy="461665"/>
          </a:xfrm>
          <a:prstGeom prst="rect">
            <a:avLst/>
          </a:prstGeom>
          <a:noFill/>
        </p:spPr>
        <p:txBody>
          <a:bodyPr wrap="square" rtlCol="0">
            <a:spAutoFit/>
          </a:bodyPr>
          <a:lstStyle/>
          <a:p>
            <a:r>
              <a:rPr lang="tr-TR" sz="2400" b="1" dirty="0" smtClean="0">
                <a:solidFill>
                  <a:srgbClr val="002060"/>
                </a:solidFill>
                <a:latin typeface="Myriad Pro" panose="020B0503030403020204" pitchFamily="34" charset="0"/>
                <a:cs typeface="Myriad Hebrew" panose="01010101010101010101" pitchFamily="50" charset="-79"/>
              </a:rPr>
              <a:t>Projenin Genel Hedefi</a:t>
            </a:r>
            <a:endParaRPr lang="tr-TR" sz="2400" b="1" dirty="0">
              <a:solidFill>
                <a:srgbClr val="002060"/>
              </a:solidFill>
              <a:latin typeface="Myriad Pro" panose="020B0503030403020204" pitchFamily="34" charset="0"/>
              <a:cs typeface="Myriad Hebrew" panose="01010101010101010101" pitchFamily="50" charset="-79"/>
            </a:endParaRPr>
          </a:p>
        </p:txBody>
      </p:sp>
      <p:cxnSp>
        <p:nvCxnSpPr>
          <p:cNvPr id="7" name="Düz Bağlayıcı 6"/>
          <p:cNvCxnSpPr/>
          <p:nvPr/>
        </p:nvCxnSpPr>
        <p:spPr>
          <a:xfrm>
            <a:off x="2142837" y="248211"/>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sp>
        <p:nvSpPr>
          <p:cNvPr id="6" name="Metin kutusu 5"/>
          <p:cNvSpPr txBox="1"/>
          <p:nvPr/>
        </p:nvSpPr>
        <p:spPr>
          <a:xfrm>
            <a:off x="521854" y="3948510"/>
            <a:ext cx="8100291" cy="2308324"/>
          </a:xfrm>
          <a:prstGeom prst="rect">
            <a:avLst/>
          </a:prstGeom>
          <a:noFill/>
        </p:spPr>
        <p:txBody>
          <a:bodyPr wrap="square" rtlCol="0">
            <a:spAutoFit/>
          </a:bodyPr>
          <a:lstStyle/>
          <a:p>
            <a:pPr algn="just"/>
            <a:r>
              <a:rPr lang="tr-TR" dirty="0" smtClean="0"/>
              <a:t>     Uşak </a:t>
            </a:r>
            <a:r>
              <a:rPr lang="tr-TR" dirty="0"/>
              <a:t>Eğitim </a:t>
            </a:r>
            <a:r>
              <a:rPr lang="tr-TR" dirty="0" smtClean="0"/>
              <a:t>Öğretim Süreçlerini İzleme Değerlendirme Geliştirme Projesi’nin (İZ-GE) genel hedefi, Uşak </a:t>
            </a:r>
            <a:r>
              <a:rPr lang="tr-TR" dirty="0"/>
              <a:t>ili merkez ve ilçelerinde bulunan eğitim kurumlarının temel sorunlarına çözüm bulmak, eğitim kurumlarımızın marka değerini artırmak, kurum personeli - yönetici - öğrenci - veli dörtgeninde koordinasyonu sağlamak amacıyla tasarlanmıştır. Bu projede yapılacak çalışmalar, öğrencilerin, öğretmenlerin ilgi-ihtiyaçları, velilerin geri bildirimleri ve proje süreçlerini takip etmede </a:t>
            </a:r>
            <a:r>
              <a:rPr lang="tr-TR" dirty="0" smtClean="0"/>
              <a:t>kullanılacak çevrimiçi yazılımla </a:t>
            </a:r>
            <a:r>
              <a:rPr lang="tr-TR" dirty="0"/>
              <a:t>İz-Ge Modülünden elde edilecek olan veriler dikkate alınarak yapılacaktır. </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9523" y="1282683"/>
            <a:ext cx="2069168" cy="2220015"/>
          </a:xfrm>
          <a:prstGeom prst="rect">
            <a:avLst/>
          </a:prstGeom>
        </p:spPr>
      </p:pic>
    </p:spTree>
    <p:extLst>
      <p:ext uri="{BB962C8B-B14F-4D97-AF65-F5344CB8AC3E}">
        <p14:creationId xmlns:p14="http://schemas.microsoft.com/office/powerpoint/2010/main" val="3923126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142837" y="525266"/>
            <a:ext cx="5061527" cy="461665"/>
          </a:xfrm>
          <a:prstGeom prst="rect">
            <a:avLst/>
          </a:prstGeom>
          <a:noFill/>
        </p:spPr>
        <p:txBody>
          <a:bodyPr wrap="square" rtlCol="0">
            <a:spAutoFit/>
          </a:bodyPr>
          <a:lstStyle/>
          <a:p>
            <a:pPr algn="r"/>
            <a:r>
              <a:rPr lang="tr-TR" sz="2400" b="1" dirty="0" smtClean="0">
                <a:solidFill>
                  <a:srgbClr val="002060"/>
                </a:solidFill>
                <a:latin typeface="Myriad Pro" panose="020B0503030403020204" pitchFamily="34" charset="0"/>
                <a:cs typeface="Myriad Hebrew" panose="01010101010101010101" pitchFamily="50" charset="-79"/>
              </a:rPr>
              <a:t>Projenin Özel Hedefleri</a:t>
            </a:r>
            <a:endParaRPr lang="tr-TR" sz="2400" b="1" dirty="0">
              <a:solidFill>
                <a:srgbClr val="002060"/>
              </a:solidFill>
              <a:latin typeface="Myriad Pro" panose="020B0503030403020204" pitchFamily="34" charset="0"/>
              <a:cs typeface="Myriad Hebrew" panose="01010101010101010101" pitchFamily="50" charset="-79"/>
            </a:endParaRPr>
          </a:p>
        </p:txBody>
      </p:sp>
      <p:cxnSp>
        <p:nvCxnSpPr>
          <p:cNvPr id="5" name="Düz Bağlayıcı 4"/>
          <p:cNvCxnSpPr/>
          <p:nvPr/>
        </p:nvCxnSpPr>
        <p:spPr>
          <a:xfrm>
            <a:off x="7204364" y="203204"/>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sp>
        <p:nvSpPr>
          <p:cNvPr id="2" name="Metin kutusu 1"/>
          <p:cNvSpPr txBox="1"/>
          <p:nvPr/>
        </p:nvSpPr>
        <p:spPr>
          <a:xfrm>
            <a:off x="549561" y="3334327"/>
            <a:ext cx="8354294" cy="2862322"/>
          </a:xfrm>
          <a:prstGeom prst="rect">
            <a:avLst/>
          </a:prstGeom>
          <a:noFill/>
        </p:spPr>
        <p:txBody>
          <a:bodyPr wrap="square" rtlCol="0">
            <a:spAutoFit/>
          </a:bodyPr>
          <a:lstStyle/>
          <a:p>
            <a:r>
              <a:rPr lang="tr-TR" i="1" dirty="0"/>
              <a:t>Bu genel hedefe dayalı olarak projenin sonunda ulaşılmak istenen özel hedefler şöyledir</a:t>
            </a:r>
            <a:r>
              <a:rPr lang="tr-TR" i="1" dirty="0" smtClean="0"/>
              <a:t>;</a:t>
            </a:r>
          </a:p>
          <a:p>
            <a:endParaRPr lang="tr-TR" dirty="0"/>
          </a:p>
          <a:p>
            <a:pPr marL="342900" lvl="0" indent="-342900">
              <a:buFont typeface="+mj-lt"/>
              <a:buAutoNum type="arabicPeriod"/>
            </a:pPr>
            <a:r>
              <a:rPr lang="tr-TR" dirty="0"/>
              <a:t>Öğrenci, öğretmen ve yöneticilerin eğitimin niteliğini artırmaya yönelik </a:t>
            </a:r>
            <a:r>
              <a:rPr lang="tr-TR" dirty="0" smtClean="0"/>
              <a:t>yaptıkları çalışmaların teşvik edilmesi,</a:t>
            </a:r>
            <a:endParaRPr lang="tr-TR" dirty="0"/>
          </a:p>
          <a:p>
            <a:pPr marL="342900" lvl="0" indent="-342900">
              <a:buFont typeface="+mj-lt"/>
              <a:buAutoNum type="arabicPeriod"/>
            </a:pPr>
            <a:r>
              <a:rPr lang="tr-TR" dirty="0"/>
              <a:t>Eğitim-öğretim sürecinde kuruma katkı sağlayan, hizmet sunan tüm paydaşların daha fazla katkı sağlamalarının ve daha kaliteli işbirliğinin teşvik edilmesi,</a:t>
            </a:r>
          </a:p>
          <a:p>
            <a:pPr marL="342900" lvl="0" indent="-342900">
              <a:buFont typeface="+mj-lt"/>
              <a:buAutoNum type="arabicPeriod"/>
            </a:pPr>
            <a:r>
              <a:rPr lang="tr-TR" dirty="0"/>
              <a:t>Farklı ve yeni uygulamaları ortaya çıkararak eğitim-öğretimde yenilikçi yöntemlerin, tekniklerin ve uygulamaların geliştirilmesine katkı sunmak,</a:t>
            </a:r>
          </a:p>
          <a:p>
            <a:pPr marL="342900" lvl="0" indent="-342900">
              <a:buFont typeface="+mj-lt"/>
              <a:buAutoNum type="arabicPeriod"/>
            </a:pPr>
            <a:r>
              <a:rPr lang="tr-TR" dirty="0"/>
              <a:t>Yapılacak olan değerlendirmeler neticesinde proje sonunda düzenlenecek olan İz-Ge Ödül Töreni ile iyi örneklerin tüm okullarda yaygınlaşmasını sağlamaktır</a:t>
            </a:r>
            <a:r>
              <a:rPr lang="tr-TR" dirty="0" smtClean="0"/>
              <a:t>.</a:t>
            </a:r>
            <a:endParaRPr lang="tr-TR" dirty="0"/>
          </a:p>
        </p:txBody>
      </p:sp>
      <p:pic>
        <p:nvPicPr>
          <p:cNvPr id="22" name="Resim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371" y="1237676"/>
            <a:ext cx="2579255" cy="193444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Tree>
    <p:extLst>
      <p:ext uri="{BB962C8B-B14F-4D97-AF65-F5344CB8AC3E}">
        <p14:creationId xmlns:p14="http://schemas.microsoft.com/office/powerpoint/2010/main" val="2827372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5"/>
            <a:ext cx="9144000" cy="6855715"/>
          </a:xfrm>
          <a:prstGeom prst="rect">
            <a:avLst/>
          </a:prstGeom>
        </p:spPr>
      </p:pic>
      <p:sp>
        <p:nvSpPr>
          <p:cNvPr id="5" name="Metin kutusu 4"/>
          <p:cNvSpPr txBox="1"/>
          <p:nvPr/>
        </p:nvSpPr>
        <p:spPr>
          <a:xfrm>
            <a:off x="2142837" y="562210"/>
            <a:ext cx="5061527" cy="461665"/>
          </a:xfrm>
          <a:prstGeom prst="rect">
            <a:avLst/>
          </a:prstGeom>
          <a:noFill/>
        </p:spPr>
        <p:txBody>
          <a:bodyPr wrap="square" rtlCol="0">
            <a:spAutoFit/>
          </a:bodyPr>
          <a:lstStyle/>
          <a:p>
            <a:r>
              <a:rPr lang="tr-TR" sz="2400" b="1" dirty="0" smtClean="0">
                <a:solidFill>
                  <a:srgbClr val="002060"/>
                </a:solidFill>
                <a:latin typeface="Myriad Pro" panose="020B0503030403020204" pitchFamily="34" charset="0"/>
                <a:cs typeface="Myriad Hebrew" panose="01010101010101010101" pitchFamily="50" charset="-79"/>
              </a:rPr>
              <a:t>Projenin Temel Bileşenleri</a:t>
            </a:r>
            <a:endParaRPr lang="tr-TR" sz="2400" b="1" dirty="0">
              <a:solidFill>
                <a:srgbClr val="002060"/>
              </a:solidFill>
              <a:latin typeface="Myriad Pro" panose="020B0503030403020204" pitchFamily="34" charset="0"/>
              <a:cs typeface="Myriad Hebrew" panose="01010101010101010101" pitchFamily="50" charset="-79"/>
            </a:endParaRPr>
          </a:p>
        </p:txBody>
      </p:sp>
      <p:cxnSp>
        <p:nvCxnSpPr>
          <p:cNvPr id="7" name="Düz Bağlayıcı 6"/>
          <p:cNvCxnSpPr/>
          <p:nvPr/>
        </p:nvCxnSpPr>
        <p:spPr>
          <a:xfrm>
            <a:off x="2142837" y="240761"/>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sp>
        <p:nvSpPr>
          <p:cNvPr id="6" name="Metin kutusu 5"/>
          <p:cNvSpPr txBox="1"/>
          <p:nvPr/>
        </p:nvSpPr>
        <p:spPr>
          <a:xfrm>
            <a:off x="1708728" y="3357384"/>
            <a:ext cx="6222998" cy="2585323"/>
          </a:xfrm>
          <a:prstGeom prst="rect">
            <a:avLst/>
          </a:prstGeom>
          <a:noFill/>
        </p:spPr>
        <p:txBody>
          <a:bodyPr wrap="square" rtlCol="0">
            <a:spAutoFit/>
          </a:bodyPr>
          <a:lstStyle/>
          <a:p>
            <a:pPr algn="just"/>
            <a:r>
              <a:rPr lang="tr-TR" b="1" dirty="0"/>
              <a:t>İZ-GE Projesi 8 temel bileşenden </a:t>
            </a:r>
            <a:r>
              <a:rPr lang="tr-TR" b="1" dirty="0" smtClean="0"/>
              <a:t>oluşmaktadır. Bunlar</a:t>
            </a:r>
            <a:r>
              <a:rPr lang="tr-TR" b="1" dirty="0"/>
              <a:t>;</a:t>
            </a:r>
            <a:endParaRPr lang="tr-TR" dirty="0"/>
          </a:p>
          <a:p>
            <a:pPr marL="342900" lvl="0" indent="-342900" algn="just">
              <a:buFont typeface="+mj-lt"/>
              <a:buAutoNum type="arabicPeriod"/>
            </a:pPr>
            <a:r>
              <a:rPr lang="tr-TR" dirty="0"/>
              <a:t>İzleme Geliştirme Modülü (İZ-GE Modülü) </a:t>
            </a:r>
          </a:p>
          <a:p>
            <a:pPr marL="342900" lvl="0" indent="-342900" algn="just">
              <a:buFont typeface="+mj-lt"/>
              <a:buAutoNum type="arabicPeriod"/>
            </a:pPr>
            <a:r>
              <a:rPr lang="tr-TR" dirty="0"/>
              <a:t>Eğitim Paydaşları Akademisi ( EPA )</a:t>
            </a:r>
          </a:p>
          <a:p>
            <a:pPr marL="342900" lvl="0" indent="-342900" algn="just">
              <a:buFont typeface="+mj-lt"/>
              <a:buAutoNum type="arabicPeriod"/>
            </a:pPr>
            <a:r>
              <a:rPr lang="tr-TR" dirty="0"/>
              <a:t>Sosyal, </a:t>
            </a:r>
            <a:r>
              <a:rPr lang="tr-TR" dirty="0" smtClean="0"/>
              <a:t>Sanatsal, Kültürel, Sportif </a:t>
            </a:r>
            <a:r>
              <a:rPr lang="tr-TR" dirty="0"/>
              <a:t>Etkinlikler ve Yarışmalar</a:t>
            </a:r>
          </a:p>
          <a:p>
            <a:pPr marL="342900" lvl="0" indent="-342900" algn="just">
              <a:buFont typeface="+mj-lt"/>
              <a:buAutoNum type="arabicPeriod"/>
            </a:pPr>
            <a:r>
              <a:rPr lang="tr-TR" dirty="0"/>
              <a:t>Eğitimde Fırsat Eşitliği Sağlamaya Yönelik Faaliyetler</a:t>
            </a:r>
          </a:p>
          <a:p>
            <a:pPr marL="342900" lvl="0" indent="-342900" algn="just">
              <a:buFont typeface="+mj-lt"/>
              <a:buAutoNum type="arabicPeriod"/>
            </a:pPr>
            <a:r>
              <a:rPr lang="tr-TR" dirty="0"/>
              <a:t>Beceri ve Tasarım Odaklı Eğitim Faaliyetleri</a:t>
            </a:r>
          </a:p>
          <a:p>
            <a:pPr marL="342900" lvl="0" indent="-342900" algn="just">
              <a:buFont typeface="+mj-lt"/>
              <a:buAutoNum type="arabicPeriod"/>
            </a:pPr>
            <a:r>
              <a:rPr lang="tr-TR" dirty="0"/>
              <a:t>Akademik Danışmanlık </a:t>
            </a:r>
          </a:p>
          <a:p>
            <a:pPr marL="342900" lvl="0" indent="-342900" algn="just">
              <a:buFont typeface="+mj-lt"/>
              <a:buAutoNum type="arabicPeriod"/>
            </a:pPr>
            <a:r>
              <a:rPr lang="tr-TR" dirty="0"/>
              <a:t>Ölçme, Değerlendirme Faaliyetleri</a:t>
            </a:r>
          </a:p>
          <a:p>
            <a:pPr marL="342900" lvl="0" indent="-342900" algn="just">
              <a:buFont typeface="+mj-lt"/>
              <a:buAutoNum type="arabicPeriod"/>
            </a:pPr>
            <a:r>
              <a:rPr lang="tr-TR" dirty="0"/>
              <a:t>İyi Örneklerin Yaygınlaştırılması</a:t>
            </a:r>
          </a:p>
        </p:txBody>
      </p:sp>
      <p:pic>
        <p:nvPicPr>
          <p:cNvPr id="2" name="Resim 1"/>
          <p:cNvPicPr>
            <a:picLocks noChangeAspect="1"/>
          </p:cNvPicPr>
          <p:nvPr/>
        </p:nvPicPr>
        <p:blipFill rotWithShape="1">
          <a:blip r:embed="rId3" cstate="print">
            <a:extLst>
              <a:ext uri="{28A0092B-C50C-407E-A947-70E740481C1C}">
                <a14:useLocalDpi xmlns:a14="http://schemas.microsoft.com/office/drawing/2010/main" val="0"/>
              </a:ext>
            </a:extLst>
          </a:blip>
          <a:srcRect l="19774" r="19052"/>
          <a:stretch/>
        </p:blipFill>
        <p:spPr>
          <a:xfrm>
            <a:off x="3726872" y="1275233"/>
            <a:ext cx="1893455" cy="1830792"/>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1726" y="1178774"/>
            <a:ext cx="1141847" cy="1141847"/>
          </a:xfrm>
          <a:prstGeom prst="rect">
            <a:avLst/>
          </a:prstGeom>
        </p:spPr>
      </p:pic>
      <p:pic>
        <p:nvPicPr>
          <p:cNvPr id="8" name="Resim 7"/>
          <p:cNvPicPr>
            <a:picLocks noChangeAspect="1"/>
          </p:cNvPicPr>
          <p:nvPr/>
        </p:nvPicPr>
        <p:blipFill rotWithShape="1">
          <a:blip r:embed="rId5" cstate="print">
            <a:extLst>
              <a:ext uri="{28A0092B-C50C-407E-A947-70E740481C1C}">
                <a14:useLocalDpi xmlns:a14="http://schemas.microsoft.com/office/drawing/2010/main" val="0"/>
              </a:ext>
            </a:extLst>
          </a:blip>
          <a:srcRect l="33983" b="25104"/>
          <a:stretch/>
        </p:blipFill>
        <p:spPr>
          <a:xfrm rot="16200000">
            <a:off x="7675697" y="2824729"/>
            <a:ext cx="1543805" cy="562590"/>
          </a:xfrm>
          <a:prstGeom prst="rect">
            <a:avLst/>
          </a:prstGeom>
        </p:spPr>
      </p:pic>
    </p:spTree>
    <p:extLst>
      <p:ext uri="{BB962C8B-B14F-4D97-AF65-F5344CB8AC3E}">
        <p14:creationId xmlns:p14="http://schemas.microsoft.com/office/powerpoint/2010/main" val="1960042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5"/>
            <a:ext cx="9144000" cy="6855715"/>
          </a:xfrm>
          <a:prstGeom prst="rect">
            <a:avLst/>
          </a:prstGeom>
        </p:spPr>
      </p:pic>
      <p:sp>
        <p:nvSpPr>
          <p:cNvPr id="5" name="Metin kutusu 4"/>
          <p:cNvSpPr txBox="1"/>
          <p:nvPr/>
        </p:nvSpPr>
        <p:spPr>
          <a:xfrm>
            <a:off x="2222667" y="566116"/>
            <a:ext cx="6437745" cy="461665"/>
          </a:xfrm>
          <a:prstGeom prst="rect">
            <a:avLst/>
          </a:prstGeom>
          <a:noFill/>
        </p:spPr>
        <p:txBody>
          <a:bodyPr wrap="square" rtlCol="0">
            <a:spAutoFit/>
          </a:bodyPr>
          <a:lstStyle/>
          <a:p>
            <a:r>
              <a:rPr lang="tr-TR" sz="2400" b="1" dirty="0" smtClean="0">
                <a:solidFill>
                  <a:srgbClr val="002060"/>
                </a:solidFill>
                <a:latin typeface="Myriad Pro" panose="020B0503030403020204" pitchFamily="34" charset="0"/>
                <a:cs typeface="Myriad Hebrew" panose="01010101010101010101" pitchFamily="50" charset="-79"/>
              </a:rPr>
              <a:t>1. İzleme Geliştirme Modülü (İZ-GE Modülü)</a:t>
            </a:r>
            <a:endParaRPr lang="tr-TR" sz="2400" b="1" dirty="0">
              <a:solidFill>
                <a:srgbClr val="002060"/>
              </a:solidFill>
              <a:latin typeface="Myriad Pro" panose="020B0503030403020204" pitchFamily="34" charset="0"/>
              <a:cs typeface="Myriad Hebrew" panose="01010101010101010101" pitchFamily="50" charset="-79"/>
            </a:endParaRPr>
          </a:p>
        </p:txBody>
      </p:sp>
      <p:cxnSp>
        <p:nvCxnSpPr>
          <p:cNvPr id="7" name="Düz Bağlayıcı 6"/>
          <p:cNvCxnSpPr/>
          <p:nvPr/>
        </p:nvCxnSpPr>
        <p:spPr>
          <a:xfrm>
            <a:off x="2216728" y="235990"/>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sp>
        <p:nvSpPr>
          <p:cNvPr id="6" name="Metin kutusu 5"/>
          <p:cNvSpPr txBox="1"/>
          <p:nvPr/>
        </p:nvSpPr>
        <p:spPr>
          <a:xfrm>
            <a:off x="945244" y="4311524"/>
            <a:ext cx="7045035" cy="2031325"/>
          </a:xfrm>
          <a:prstGeom prst="rect">
            <a:avLst/>
          </a:prstGeom>
          <a:noFill/>
        </p:spPr>
        <p:txBody>
          <a:bodyPr wrap="square" rtlCol="0">
            <a:spAutoFit/>
          </a:bodyPr>
          <a:lstStyle/>
          <a:p>
            <a:r>
              <a:rPr lang="tr-TR" b="1" dirty="0"/>
              <a:t>İZ-GE Modülünün Özel Hedefleri şu şekilde sıralanabilir:</a:t>
            </a:r>
            <a:endParaRPr lang="tr-TR" dirty="0"/>
          </a:p>
          <a:p>
            <a:pPr marL="285750" lvl="0" indent="-285750">
              <a:buFont typeface="Arial" panose="020B0604020202020204" pitchFamily="34" charset="0"/>
              <a:buChar char="•"/>
            </a:pPr>
            <a:r>
              <a:rPr lang="tr-TR" dirty="0"/>
              <a:t>Eğitim kurumlarımızın ihtiyaçlarının anlık takibi ve üst yönetime iletilmesi ve ihtiyaçların </a:t>
            </a:r>
            <a:r>
              <a:rPr lang="tr-TR" dirty="0" err="1"/>
              <a:t>önceliklendirilerek</a:t>
            </a:r>
            <a:r>
              <a:rPr lang="tr-TR" dirty="0"/>
              <a:t> çözüm sağlanması</a:t>
            </a:r>
          </a:p>
          <a:p>
            <a:pPr marL="285750" lvl="0" indent="-285750">
              <a:buFont typeface="Arial" panose="020B0604020202020204" pitchFamily="34" charset="0"/>
              <a:buChar char="•"/>
            </a:pPr>
            <a:r>
              <a:rPr lang="tr-TR" dirty="0"/>
              <a:t>Okullarımızda sosyal kültürel ve akademik alanlarda başarı elde eden öğrencilerin takibi</a:t>
            </a:r>
          </a:p>
          <a:p>
            <a:pPr marL="285750" lvl="0" indent="-285750">
              <a:buFont typeface="Arial" panose="020B0604020202020204" pitchFamily="34" charset="0"/>
              <a:buChar char="•"/>
            </a:pPr>
            <a:r>
              <a:rPr lang="tr-TR" dirty="0"/>
              <a:t>Okullarımızın ders dışı sosyal süreçlerde etkinliğinin artırılması, proje yazma ve yürütme kapasitesinin geliştirilmesi</a:t>
            </a:r>
          </a:p>
        </p:txBody>
      </p:sp>
      <p:grpSp>
        <p:nvGrpSpPr>
          <p:cNvPr id="8" name="Grup 7"/>
          <p:cNvGrpSpPr/>
          <p:nvPr/>
        </p:nvGrpSpPr>
        <p:grpSpPr>
          <a:xfrm>
            <a:off x="2937162" y="1222773"/>
            <a:ext cx="3269675" cy="554784"/>
            <a:chOff x="2798617" y="1826681"/>
            <a:chExt cx="3269675" cy="554784"/>
          </a:xfrm>
        </p:grpSpPr>
        <p:sp>
          <p:nvSpPr>
            <p:cNvPr id="9" name="Metin kutusu 8"/>
            <p:cNvSpPr txBox="1"/>
            <p:nvPr/>
          </p:nvSpPr>
          <p:spPr>
            <a:xfrm>
              <a:off x="2798617" y="1874370"/>
              <a:ext cx="591128" cy="461665"/>
            </a:xfrm>
            <a:prstGeom prst="rect">
              <a:avLst/>
            </a:prstGeom>
            <a:noFill/>
          </p:spPr>
          <p:txBody>
            <a:bodyPr wrap="square" rtlCol="0">
              <a:spAutoFit/>
            </a:bodyPr>
            <a:lstStyle/>
            <a:p>
              <a:pPr algn="ctr"/>
              <a:r>
                <a:rPr lang="tr-TR" sz="2400" b="1" dirty="0" smtClean="0">
                  <a:solidFill>
                    <a:srgbClr val="C11442"/>
                  </a:solidFill>
                  <a:latin typeface="Myriad Pro" panose="020B0503030403020204" pitchFamily="34" charset="0"/>
                </a:rPr>
                <a:t>1</a:t>
              </a:r>
              <a:endParaRPr lang="tr-TR" sz="2400" b="1" dirty="0">
                <a:solidFill>
                  <a:srgbClr val="C11442"/>
                </a:solidFill>
                <a:latin typeface="Myriad Pro" panose="020B0503030403020204" pitchFamily="34" charset="0"/>
              </a:endParaRPr>
            </a:p>
          </p:txBody>
        </p:sp>
        <p:sp>
          <p:nvSpPr>
            <p:cNvPr id="10" name="Metin kutusu 9"/>
            <p:cNvSpPr txBox="1"/>
            <p:nvPr/>
          </p:nvSpPr>
          <p:spPr>
            <a:xfrm>
              <a:off x="3181267" y="1920536"/>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2</a:t>
              </a:r>
              <a:endParaRPr lang="tr-TR" b="1" dirty="0">
                <a:solidFill>
                  <a:schemeClr val="bg1">
                    <a:lumMod val="85000"/>
                  </a:schemeClr>
                </a:solidFill>
                <a:latin typeface="Myriad Pro" panose="020B0503030403020204" pitchFamily="34" charset="0"/>
              </a:endParaRPr>
            </a:p>
          </p:txBody>
        </p:sp>
        <p:sp>
          <p:nvSpPr>
            <p:cNvPr id="11" name="Metin kutusu 10"/>
            <p:cNvSpPr txBox="1"/>
            <p:nvPr/>
          </p:nvSpPr>
          <p:spPr>
            <a:xfrm>
              <a:off x="3563917" y="1920536"/>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3</a:t>
              </a:r>
              <a:endParaRPr lang="tr-TR" b="1" dirty="0">
                <a:solidFill>
                  <a:schemeClr val="bg1">
                    <a:lumMod val="85000"/>
                  </a:schemeClr>
                </a:solidFill>
                <a:latin typeface="Myriad Pro" panose="020B0503030403020204" pitchFamily="34" charset="0"/>
              </a:endParaRPr>
            </a:p>
          </p:txBody>
        </p:sp>
        <p:sp>
          <p:nvSpPr>
            <p:cNvPr id="12" name="Metin kutusu 11"/>
            <p:cNvSpPr txBox="1"/>
            <p:nvPr/>
          </p:nvSpPr>
          <p:spPr>
            <a:xfrm>
              <a:off x="3946567" y="1920536"/>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4</a:t>
              </a:r>
              <a:endParaRPr lang="tr-TR" b="1" dirty="0">
                <a:solidFill>
                  <a:schemeClr val="bg1">
                    <a:lumMod val="85000"/>
                  </a:schemeClr>
                </a:solidFill>
                <a:latin typeface="Myriad Pro" panose="020B0503030403020204" pitchFamily="34" charset="0"/>
              </a:endParaRPr>
            </a:p>
          </p:txBody>
        </p:sp>
        <p:sp>
          <p:nvSpPr>
            <p:cNvPr id="13" name="Metin kutusu 12"/>
            <p:cNvSpPr txBox="1"/>
            <p:nvPr/>
          </p:nvSpPr>
          <p:spPr>
            <a:xfrm>
              <a:off x="4329217" y="1920536"/>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5</a:t>
              </a:r>
              <a:endParaRPr lang="tr-TR" b="1" dirty="0">
                <a:solidFill>
                  <a:schemeClr val="bg1">
                    <a:lumMod val="85000"/>
                  </a:schemeClr>
                </a:solidFill>
                <a:latin typeface="Myriad Pro" panose="020B0503030403020204" pitchFamily="34" charset="0"/>
              </a:endParaRPr>
            </a:p>
          </p:txBody>
        </p:sp>
        <p:sp>
          <p:nvSpPr>
            <p:cNvPr id="14" name="Metin kutusu 13"/>
            <p:cNvSpPr txBox="1"/>
            <p:nvPr/>
          </p:nvSpPr>
          <p:spPr>
            <a:xfrm>
              <a:off x="4711867" y="1920536"/>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6</a:t>
              </a:r>
              <a:endParaRPr lang="tr-TR" b="1" dirty="0">
                <a:solidFill>
                  <a:schemeClr val="bg1">
                    <a:lumMod val="85000"/>
                  </a:schemeClr>
                </a:solidFill>
                <a:latin typeface="Myriad Pro" panose="020B0503030403020204" pitchFamily="34" charset="0"/>
              </a:endParaRPr>
            </a:p>
          </p:txBody>
        </p:sp>
        <p:sp>
          <p:nvSpPr>
            <p:cNvPr id="15" name="Metin kutusu 14"/>
            <p:cNvSpPr txBox="1"/>
            <p:nvPr/>
          </p:nvSpPr>
          <p:spPr>
            <a:xfrm>
              <a:off x="5094517" y="1920536"/>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7</a:t>
              </a:r>
              <a:endParaRPr lang="tr-TR" b="1" dirty="0">
                <a:solidFill>
                  <a:schemeClr val="bg1">
                    <a:lumMod val="85000"/>
                  </a:schemeClr>
                </a:solidFill>
                <a:latin typeface="Myriad Pro" panose="020B0503030403020204" pitchFamily="34" charset="0"/>
              </a:endParaRPr>
            </a:p>
          </p:txBody>
        </p:sp>
        <p:sp>
          <p:nvSpPr>
            <p:cNvPr id="16" name="Metin kutusu 15"/>
            <p:cNvSpPr txBox="1"/>
            <p:nvPr/>
          </p:nvSpPr>
          <p:spPr>
            <a:xfrm>
              <a:off x="5477164" y="1920536"/>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8</a:t>
              </a:r>
              <a:endParaRPr lang="tr-TR" b="1" dirty="0">
                <a:solidFill>
                  <a:schemeClr val="bg1">
                    <a:lumMod val="85000"/>
                  </a:schemeClr>
                </a:solidFill>
                <a:latin typeface="Myriad Pro" panose="020B0503030403020204" pitchFamily="34" charset="0"/>
              </a:endParaRPr>
            </a:p>
          </p:txBody>
        </p:sp>
        <p:cxnSp>
          <p:nvCxnSpPr>
            <p:cNvPr id="17" name="Düz Bağlayıcı 16"/>
            <p:cNvCxnSpPr/>
            <p:nvPr/>
          </p:nvCxnSpPr>
          <p:spPr>
            <a:xfrm>
              <a:off x="3245920" y="2381465"/>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3245920" y="1826681"/>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21" name="Resi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6536">
            <a:off x="5634717" y="1971865"/>
            <a:ext cx="2055207" cy="2053755"/>
          </a:xfrm>
          <a:prstGeom prst="rect">
            <a:avLst/>
          </a:prstGeom>
        </p:spPr>
      </p:pic>
      <p:pic>
        <p:nvPicPr>
          <p:cNvPr id="2" name="Resim 1"/>
          <p:cNvPicPr>
            <a:picLocks noChangeAspect="1"/>
          </p:cNvPicPr>
          <p:nvPr/>
        </p:nvPicPr>
        <p:blipFill rotWithShape="1">
          <a:blip r:embed="rId4">
            <a:extLst>
              <a:ext uri="{28A0092B-C50C-407E-A947-70E740481C1C}">
                <a14:useLocalDpi xmlns:a14="http://schemas.microsoft.com/office/drawing/2010/main" val="0"/>
              </a:ext>
            </a:extLst>
          </a:blip>
          <a:srcRect l="17310" r="19327"/>
          <a:stretch/>
        </p:blipFill>
        <p:spPr>
          <a:xfrm>
            <a:off x="769258" y="2122111"/>
            <a:ext cx="3315854" cy="1844859"/>
          </a:xfrm>
          <a:prstGeom prst="rect">
            <a:avLst/>
          </a:prstGeom>
        </p:spPr>
      </p:pic>
      <p:cxnSp>
        <p:nvCxnSpPr>
          <p:cNvPr id="19" name="Düz Bağlayıcı 18"/>
          <p:cNvCxnSpPr/>
          <p:nvPr/>
        </p:nvCxnSpPr>
        <p:spPr>
          <a:xfrm>
            <a:off x="4676240" y="2128933"/>
            <a:ext cx="0" cy="18380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128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136073" y="525266"/>
            <a:ext cx="6068291" cy="461665"/>
          </a:xfrm>
          <a:prstGeom prst="rect">
            <a:avLst/>
          </a:prstGeom>
          <a:noFill/>
        </p:spPr>
        <p:txBody>
          <a:bodyPr wrap="square" rtlCol="0">
            <a:spAutoFit/>
          </a:bodyPr>
          <a:lstStyle/>
          <a:p>
            <a:pPr algn="r"/>
            <a:r>
              <a:rPr lang="tr-TR" sz="2400" b="1" dirty="0" smtClean="0">
                <a:solidFill>
                  <a:srgbClr val="002060"/>
                </a:solidFill>
                <a:latin typeface="Myriad Pro" panose="020B0503030403020204" pitchFamily="34" charset="0"/>
                <a:cs typeface="Myriad Hebrew" panose="01010101010101010101" pitchFamily="50" charset="-79"/>
              </a:rPr>
              <a:t>2. EPA – Eğitim Paydaşları Akademisi</a:t>
            </a:r>
            <a:endParaRPr lang="tr-TR" sz="2400" b="1" dirty="0">
              <a:solidFill>
                <a:srgbClr val="002060"/>
              </a:solidFill>
              <a:latin typeface="Myriad Pro" panose="020B0503030403020204" pitchFamily="34" charset="0"/>
              <a:cs typeface="Myriad Hebrew" panose="01010101010101010101" pitchFamily="50" charset="-79"/>
            </a:endParaRPr>
          </a:p>
        </p:txBody>
      </p:sp>
      <p:cxnSp>
        <p:nvCxnSpPr>
          <p:cNvPr id="5" name="Düz Bağlayıcı 4"/>
          <p:cNvCxnSpPr/>
          <p:nvPr/>
        </p:nvCxnSpPr>
        <p:spPr>
          <a:xfrm>
            <a:off x="7204364" y="203204"/>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sp>
        <p:nvSpPr>
          <p:cNvPr id="2" name="Metin kutusu 1"/>
          <p:cNvSpPr txBox="1"/>
          <p:nvPr/>
        </p:nvSpPr>
        <p:spPr>
          <a:xfrm>
            <a:off x="568034" y="4091709"/>
            <a:ext cx="8354294" cy="1754326"/>
          </a:xfrm>
          <a:prstGeom prst="rect">
            <a:avLst/>
          </a:prstGeom>
          <a:noFill/>
        </p:spPr>
        <p:txBody>
          <a:bodyPr wrap="square" rtlCol="0">
            <a:spAutoFit/>
          </a:bodyPr>
          <a:lstStyle/>
          <a:p>
            <a:pPr algn="just"/>
            <a:r>
              <a:rPr lang="tr-TR" dirty="0"/>
              <a:t> </a:t>
            </a:r>
            <a:r>
              <a:rPr lang="tr-TR" dirty="0" smtClean="0"/>
              <a:t>    EPA – Eğitim Paydaşları Akademisi faaliyetleri </a:t>
            </a:r>
            <a:r>
              <a:rPr lang="tr-TR" dirty="0"/>
              <a:t>içerisinde öğrencilerin gelecek planlamalarını daha sağlıklı yapabilmelerini sağlayan, onları rol-model alabilecekleri kişilerle buluşturan ilham verici buluşmalar, öğrencilerin el becerilerini geliştiren mini atölye çalışmaları, onların sosyal ve kişilik gelişimlerine katkıda bulunan kültürel ve sanatsal faaliyetler tüm bunlara ek olarak fiziksel ve ruhsal gelişimlerine katkıda bulunan sosyal ve sportif faaliyetler ile hobi çalışmaları ve ziyaretler bulunmaktadır.</a:t>
            </a:r>
          </a:p>
        </p:txBody>
      </p:sp>
      <p:grpSp>
        <p:nvGrpSpPr>
          <p:cNvPr id="7" name="Grup 6"/>
          <p:cNvGrpSpPr/>
          <p:nvPr/>
        </p:nvGrpSpPr>
        <p:grpSpPr>
          <a:xfrm>
            <a:off x="2937162" y="1222773"/>
            <a:ext cx="3269675" cy="554784"/>
            <a:chOff x="2798617" y="1826681"/>
            <a:chExt cx="3269675" cy="554784"/>
          </a:xfrm>
        </p:grpSpPr>
        <p:sp>
          <p:nvSpPr>
            <p:cNvPr id="8" name="Metin kutusu 7"/>
            <p:cNvSpPr txBox="1"/>
            <p:nvPr/>
          </p:nvSpPr>
          <p:spPr>
            <a:xfrm>
              <a:off x="2798617" y="1943619"/>
              <a:ext cx="591128" cy="369332"/>
            </a:xfrm>
            <a:prstGeom prst="rect">
              <a:avLst/>
            </a:prstGeom>
            <a:noFill/>
          </p:spPr>
          <p:txBody>
            <a:bodyPr wrap="square" rtlCol="0">
              <a:spAutoFit/>
            </a:bodyPr>
            <a:lstStyle/>
            <a:p>
              <a:pPr algn="ctr"/>
              <a:r>
                <a:rPr lang="tr-TR" b="1" dirty="0" smtClean="0">
                  <a:solidFill>
                    <a:schemeClr val="bg1">
                      <a:lumMod val="75000"/>
                    </a:schemeClr>
                  </a:solidFill>
                  <a:latin typeface="Myriad Pro" panose="020B0503030403020204" pitchFamily="34" charset="0"/>
                </a:rPr>
                <a:t>1</a:t>
              </a:r>
              <a:endParaRPr lang="tr-TR" b="1" dirty="0">
                <a:solidFill>
                  <a:schemeClr val="bg1">
                    <a:lumMod val="75000"/>
                  </a:schemeClr>
                </a:solidFill>
                <a:latin typeface="Myriad Pro" panose="020B0503030403020204" pitchFamily="34" charset="0"/>
              </a:endParaRPr>
            </a:p>
          </p:txBody>
        </p:sp>
        <p:sp>
          <p:nvSpPr>
            <p:cNvPr id="9" name="Metin kutusu 8"/>
            <p:cNvSpPr txBox="1"/>
            <p:nvPr/>
          </p:nvSpPr>
          <p:spPr>
            <a:xfrm>
              <a:off x="3181267" y="1897453"/>
              <a:ext cx="591128" cy="461665"/>
            </a:xfrm>
            <a:prstGeom prst="rect">
              <a:avLst/>
            </a:prstGeom>
            <a:noFill/>
          </p:spPr>
          <p:txBody>
            <a:bodyPr wrap="square" rtlCol="0">
              <a:spAutoFit/>
            </a:bodyPr>
            <a:lstStyle/>
            <a:p>
              <a:pPr algn="ctr"/>
              <a:r>
                <a:rPr lang="tr-TR" sz="2400" b="1" dirty="0" smtClean="0">
                  <a:solidFill>
                    <a:srgbClr val="C11442"/>
                  </a:solidFill>
                  <a:latin typeface="Myriad Pro" panose="020B0503030403020204" pitchFamily="34" charset="0"/>
                </a:rPr>
                <a:t>2</a:t>
              </a:r>
              <a:endParaRPr lang="tr-TR" sz="2400" b="1" dirty="0">
                <a:solidFill>
                  <a:srgbClr val="C11442"/>
                </a:solidFill>
                <a:latin typeface="Myriad Pro" panose="020B0503030403020204" pitchFamily="34" charset="0"/>
              </a:endParaRPr>
            </a:p>
          </p:txBody>
        </p:sp>
        <p:sp>
          <p:nvSpPr>
            <p:cNvPr id="10" name="Metin kutusu 9"/>
            <p:cNvSpPr txBox="1"/>
            <p:nvPr/>
          </p:nvSpPr>
          <p:spPr>
            <a:xfrm>
              <a:off x="356391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3</a:t>
              </a:r>
              <a:endParaRPr lang="tr-TR" b="1" dirty="0">
                <a:solidFill>
                  <a:schemeClr val="bg1">
                    <a:lumMod val="85000"/>
                  </a:schemeClr>
                </a:solidFill>
                <a:latin typeface="Myriad Pro" panose="020B0503030403020204" pitchFamily="34" charset="0"/>
              </a:endParaRPr>
            </a:p>
          </p:txBody>
        </p:sp>
        <p:sp>
          <p:nvSpPr>
            <p:cNvPr id="11" name="Metin kutusu 10"/>
            <p:cNvSpPr txBox="1"/>
            <p:nvPr/>
          </p:nvSpPr>
          <p:spPr>
            <a:xfrm>
              <a:off x="394656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4</a:t>
              </a:r>
              <a:endParaRPr lang="tr-TR" b="1" dirty="0">
                <a:solidFill>
                  <a:schemeClr val="bg1">
                    <a:lumMod val="85000"/>
                  </a:schemeClr>
                </a:solidFill>
                <a:latin typeface="Myriad Pro" panose="020B0503030403020204" pitchFamily="34" charset="0"/>
              </a:endParaRPr>
            </a:p>
          </p:txBody>
        </p:sp>
        <p:sp>
          <p:nvSpPr>
            <p:cNvPr id="12" name="Metin kutusu 11"/>
            <p:cNvSpPr txBox="1"/>
            <p:nvPr/>
          </p:nvSpPr>
          <p:spPr>
            <a:xfrm>
              <a:off x="432921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5</a:t>
              </a:r>
              <a:endParaRPr lang="tr-TR" b="1" dirty="0">
                <a:solidFill>
                  <a:schemeClr val="bg1">
                    <a:lumMod val="85000"/>
                  </a:schemeClr>
                </a:solidFill>
                <a:latin typeface="Myriad Pro" panose="020B0503030403020204" pitchFamily="34" charset="0"/>
              </a:endParaRPr>
            </a:p>
          </p:txBody>
        </p:sp>
        <p:sp>
          <p:nvSpPr>
            <p:cNvPr id="13" name="Metin kutusu 12"/>
            <p:cNvSpPr txBox="1"/>
            <p:nvPr/>
          </p:nvSpPr>
          <p:spPr>
            <a:xfrm>
              <a:off x="471186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6</a:t>
              </a:r>
              <a:endParaRPr lang="tr-TR" b="1" dirty="0">
                <a:solidFill>
                  <a:schemeClr val="bg1">
                    <a:lumMod val="85000"/>
                  </a:schemeClr>
                </a:solidFill>
                <a:latin typeface="Myriad Pro" panose="020B0503030403020204" pitchFamily="34" charset="0"/>
              </a:endParaRPr>
            </a:p>
          </p:txBody>
        </p:sp>
        <p:sp>
          <p:nvSpPr>
            <p:cNvPr id="14" name="Metin kutusu 13"/>
            <p:cNvSpPr txBox="1"/>
            <p:nvPr/>
          </p:nvSpPr>
          <p:spPr>
            <a:xfrm>
              <a:off x="509451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7</a:t>
              </a:r>
              <a:endParaRPr lang="tr-TR" b="1" dirty="0">
                <a:solidFill>
                  <a:schemeClr val="bg1">
                    <a:lumMod val="85000"/>
                  </a:schemeClr>
                </a:solidFill>
                <a:latin typeface="Myriad Pro" panose="020B0503030403020204" pitchFamily="34" charset="0"/>
              </a:endParaRPr>
            </a:p>
          </p:txBody>
        </p:sp>
        <p:sp>
          <p:nvSpPr>
            <p:cNvPr id="15" name="Metin kutusu 14"/>
            <p:cNvSpPr txBox="1"/>
            <p:nvPr/>
          </p:nvSpPr>
          <p:spPr>
            <a:xfrm>
              <a:off x="5477164"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8</a:t>
              </a:r>
              <a:endParaRPr lang="tr-TR" b="1" dirty="0">
                <a:solidFill>
                  <a:schemeClr val="bg1">
                    <a:lumMod val="85000"/>
                  </a:schemeClr>
                </a:solidFill>
                <a:latin typeface="Myriad Pro" panose="020B0503030403020204" pitchFamily="34" charset="0"/>
              </a:endParaRPr>
            </a:p>
          </p:txBody>
        </p:sp>
        <p:cxnSp>
          <p:nvCxnSpPr>
            <p:cNvPr id="16" name="Düz Bağlayıcı 15"/>
            <p:cNvCxnSpPr/>
            <p:nvPr/>
          </p:nvCxnSpPr>
          <p:spPr>
            <a:xfrm>
              <a:off x="3245920" y="2381465"/>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3245920" y="1826681"/>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18" name="Resim 17"/>
          <p:cNvPicPr>
            <a:picLocks noChangeAspect="1"/>
          </p:cNvPicPr>
          <p:nvPr/>
        </p:nvPicPr>
        <p:blipFill rotWithShape="1">
          <a:blip r:embed="rId2" cstate="print">
            <a:extLst>
              <a:ext uri="{28A0092B-C50C-407E-A947-70E740481C1C}">
                <a14:useLocalDpi xmlns:a14="http://schemas.microsoft.com/office/drawing/2010/main" val="0"/>
              </a:ext>
            </a:extLst>
          </a:blip>
          <a:srcRect l="8444" t="28013" r="14795" b="26330"/>
          <a:stretch/>
        </p:blipFill>
        <p:spPr>
          <a:xfrm>
            <a:off x="2745839" y="2047217"/>
            <a:ext cx="3460998" cy="1645552"/>
          </a:xfrm>
          <a:prstGeom prst="rect">
            <a:avLst/>
          </a:prstGeom>
        </p:spPr>
      </p:pic>
      <p:pic>
        <p:nvPicPr>
          <p:cNvPr id="19" name="Resi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Tree>
    <p:extLst>
      <p:ext uri="{BB962C8B-B14F-4D97-AF65-F5344CB8AC3E}">
        <p14:creationId xmlns:p14="http://schemas.microsoft.com/office/powerpoint/2010/main" val="1169477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5"/>
            <a:ext cx="9144000" cy="6855715"/>
          </a:xfrm>
          <a:prstGeom prst="rect">
            <a:avLst/>
          </a:prstGeom>
        </p:spPr>
      </p:pic>
      <p:sp>
        <p:nvSpPr>
          <p:cNvPr id="5" name="Metin kutusu 4"/>
          <p:cNvSpPr txBox="1"/>
          <p:nvPr/>
        </p:nvSpPr>
        <p:spPr>
          <a:xfrm>
            <a:off x="2170546" y="643665"/>
            <a:ext cx="7084290" cy="400110"/>
          </a:xfrm>
          <a:prstGeom prst="rect">
            <a:avLst/>
          </a:prstGeom>
          <a:noFill/>
        </p:spPr>
        <p:txBody>
          <a:bodyPr wrap="square" rtlCol="0">
            <a:spAutoFit/>
          </a:bodyPr>
          <a:lstStyle/>
          <a:p>
            <a:r>
              <a:rPr lang="tr-TR" sz="2000" b="1" dirty="0" smtClean="0">
                <a:solidFill>
                  <a:srgbClr val="002060"/>
                </a:solidFill>
                <a:latin typeface="Myriad Pro" panose="020B0503030403020204" pitchFamily="34" charset="0"/>
                <a:cs typeface="Myriad Hebrew" panose="01010101010101010101" pitchFamily="50" charset="-79"/>
              </a:rPr>
              <a:t>3. Sosyal</a:t>
            </a:r>
            <a:r>
              <a:rPr lang="tr-TR" sz="2000" b="1" dirty="0">
                <a:solidFill>
                  <a:srgbClr val="002060"/>
                </a:solidFill>
                <a:latin typeface="Myriad Pro" panose="020B0503030403020204" pitchFamily="34" charset="0"/>
                <a:cs typeface="Myriad Hebrew" panose="01010101010101010101" pitchFamily="50" charset="-79"/>
              </a:rPr>
              <a:t>, </a:t>
            </a:r>
            <a:r>
              <a:rPr lang="tr-TR" sz="2000" b="1" dirty="0" smtClean="0">
                <a:solidFill>
                  <a:srgbClr val="002060"/>
                </a:solidFill>
                <a:latin typeface="Myriad Pro" panose="020B0503030403020204" pitchFamily="34" charset="0"/>
                <a:cs typeface="Myriad Hebrew" panose="01010101010101010101" pitchFamily="50" charset="-79"/>
              </a:rPr>
              <a:t>Sanatsal, Kültürel, Sportif </a:t>
            </a:r>
            <a:r>
              <a:rPr lang="tr-TR" sz="2000" b="1" dirty="0">
                <a:solidFill>
                  <a:srgbClr val="002060"/>
                </a:solidFill>
                <a:latin typeface="Myriad Pro" panose="020B0503030403020204" pitchFamily="34" charset="0"/>
                <a:cs typeface="Myriad Hebrew" panose="01010101010101010101" pitchFamily="50" charset="-79"/>
              </a:rPr>
              <a:t>Etkinlikler ve Yarışmalar</a:t>
            </a:r>
          </a:p>
        </p:txBody>
      </p:sp>
      <p:cxnSp>
        <p:nvCxnSpPr>
          <p:cNvPr id="7" name="Düz Bağlayıcı 6"/>
          <p:cNvCxnSpPr/>
          <p:nvPr/>
        </p:nvCxnSpPr>
        <p:spPr>
          <a:xfrm>
            <a:off x="2170546" y="305239"/>
            <a:ext cx="0" cy="1034472"/>
          </a:xfrm>
          <a:prstGeom prst="line">
            <a:avLst/>
          </a:prstGeom>
          <a:ln w="12700">
            <a:prstDash val="dash"/>
          </a:ln>
        </p:spPr>
        <p:style>
          <a:lnRef idx="2">
            <a:schemeClr val="dk1"/>
          </a:lnRef>
          <a:fillRef idx="0">
            <a:schemeClr val="dk1"/>
          </a:fillRef>
          <a:effectRef idx="1">
            <a:schemeClr val="dk1"/>
          </a:effectRef>
          <a:fontRef idx="minor">
            <a:schemeClr val="tx1"/>
          </a:fontRef>
        </p:style>
      </p:cxnSp>
      <p:sp>
        <p:nvSpPr>
          <p:cNvPr id="6" name="Metin kutusu 5"/>
          <p:cNvSpPr txBox="1"/>
          <p:nvPr/>
        </p:nvSpPr>
        <p:spPr>
          <a:xfrm>
            <a:off x="771072" y="4412862"/>
            <a:ext cx="7045035" cy="1754326"/>
          </a:xfrm>
          <a:prstGeom prst="rect">
            <a:avLst/>
          </a:prstGeom>
          <a:noFill/>
        </p:spPr>
        <p:txBody>
          <a:bodyPr wrap="square" rtlCol="0">
            <a:spAutoFit/>
          </a:bodyPr>
          <a:lstStyle/>
          <a:p>
            <a:pPr marL="342900" indent="-342900">
              <a:buFont typeface="+mj-lt"/>
              <a:buAutoNum type="arabicPeriod"/>
            </a:pPr>
            <a:r>
              <a:rPr lang="tr-TR" dirty="0"/>
              <a:t>Liselerarası Münazara </a:t>
            </a:r>
            <a:r>
              <a:rPr lang="tr-TR" dirty="0" smtClean="0"/>
              <a:t>Yarışması</a:t>
            </a:r>
            <a:endParaRPr lang="tr-TR" dirty="0"/>
          </a:p>
          <a:p>
            <a:pPr marL="342900" lvl="0" indent="-342900">
              <a:buFont typeface="+mj-lt"/>
              <a:buAutoNum type="arabicPeriod"/>
            </a:pPr>
            <a:r>
              <a:rPr lang="tr-TR" dirty="0"/>
              <a:t>Liselerarası Müzik </a:t>
            </a:r>
            <a:r>
              <a:rPr lang="tr-TR" dirty="0" smtClean="0"/>
              <a:t>Festivali</a:t>
            </a:r>
            <a:endParaRPr lang="tr-TR" dirty="0"/>
          </a:p>
          <a:p>
            <a:pPr marL="342900" indent="-342900">
              <a:buFont typeface="+mj-lt"/>
              <a:buAutoNum type="arabicPeriod"/>
            </a:pPr>
            <a:r>
              <a:rPr lang="tr-TR" dirty="0" smtClean="0"/>
              <a:t>Sportif Faaliyetler</a:t>
            </a:r>
            <a:endParaRPr lang="tr-TR" dirty="0"/>
          </a:p>
          <a:p>
            <a:pPr marL="342900" indent="-342900">
              <a:buFont typeface="+mj-lt"/>
              <a:buAutoNum type="arabicPeriod"/>
            </a:pPr>
            <a:r>
              <a:rPr lang="tr-TR" dirty="0" smtClean="0"/>
              <a:t>Geleneksel </a:t>
            </a:r>
            <a:r>
              <a:rPr lang="tr-TR" dirty="0"/>
              <a:t>Çocuk Oyunları </a:t>
            </a:r>
            <a:r>
              <a:rPr lang="tr-TR" dirty="0" smtClean="0"/>
              <a:t>Şenliği</a:t>
            </a:r>
          </a:p>
          <a:p>
            <a:pPr marL="342900" indent="-342900">
              <a:buFont typeface="+mj-lt"/>
              <a:buAutoNum type="arabicPeriod"/>
            </a:pPr>
            <a:r>
              <a:rPr lang="tr-TR" dirty="0" smtClean="0"/>
              <a:t>Çocuklara Özel 23 Nisan Şenliği</a:t>
            </a:r>
          </a:p>
          <a:p>
            <a:pPr marL="342900" indent="-342900">
              <a:buFont typeface="+mj-lt"/>
              <a:buAutoNum type="arabicPeriod"/>
            </a:pPr>
            <a:r>
              <a:rPr lang="tr-TR" dirty="0" smtClean="0"/>
              <a:t>19 Mayıs Gençlere Özel Gençlik Festivali</a:t>
            </a:r>
            <a:endParaRPr lang="tr-TR" dirty="0"/>
          </a:p>
        </p:txBody>
      </p:sp>
      <p:grpSp>
        <p:nvGrpSpPr>
          <p:cNvPr id="8" name="Grup 7"/>
          <p:cNvGrpSpPr/>
          <p:nvPr/>
        </p:nvGrpSpPr>
        <p:grpSpPr>
          <a:xfrm>
            <a:off x="2937162" y="1222773"/>
            <a:ext cx="3269675" cy="591728"/>
            <a:chOff x="2798617" y="1826681"/>
            <a:chExt cx="3269675" cy="591728"/>
          </a:xfrm>
        </p:grpSpPr>
        <p:sp>
          <p:nvSpPr>
            <p:cNvPr id="9" name="Metin kutusu 8"/>
            <p:cNvSpPr txBox="1"/>
            <p:nvPr/>
          </p:nvSpPr>
          <p:spPr>
            <a:xfrm>
              <a:off x="279861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1</a:t>
              </a:r>
              <a:endParaRPr lang="tr-TR" b="1" dirty="0">
                <a:solidFill>
                  <a:schemeClr val="bg1">
                    <a:lumMod val="85000"/>
                  </a:schemeClr>
                </a:solidFill>
                <a:latin typeface="Myriad Pro" panose="020B0503030403020204" pitchFamily="34" charset="0"/>
              </a:endParaRPr>
            </a:p>
          </p:txBody>
        </p:sp>
        <p:sp>
          <p:nvSpPr>
            <p:cNvPr id="10" name="Metin kutusu 9"/>
            <p:cNvSpPr txBox="1"/>
            <p:nvPr/>
          </p:nvSpPr>
          <p:spPr>
            <a:xfrm>
              <a:off x="318126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2</a:t>
              </a:r>
              <a:endParaRPr lang="tr-TR" b="1" dirty="0">
                <a:solidFill>
                  <a:schemeClr val="bg1">
                    <a:lumMod val="85000"/>
                  </a:schemeClr>
                </a:solidFill>
                <a:latin typeface="Myriad Pro" panose="020B0503030403020204" pitchFamily="34" charset="0"/>
              </a:endParaRPr>
            </a:p>
          </p:txBody>
        </p:sp>
        <p:sp>
          <p:nvSpPr>
            <p:cNvPr id="11" name="Metin kutusu 10"/>
            <p:cNvSpPr txBox="1"/>
            <p:nvPr/>
          </p:nvSpPr>
          <p:spPr>
            <a:xfrm>
              <a:off x="3563917" y="1897453"/>
              <a:ext cx="591128" cy="461665"/>
            </a:xfrm>
            <a:prstGeom prst="rect">
              <a:avLst/>
            </a:prstGeom>
            <a:noFill/>
          </p:spPr>
          <p:txBody>
            <a:bodyPr wrap="square" rtlCol="0">
              <a:spAutoFit/>
            </a:bodyPr>
            <a:lstStyle/>
            <a:p>
              <a:pPr algn="ctr"/>
              <a:r>
                <a:rPr lang="tr-TR" sz="2400" b="1" dirty="0" smtClean="0">
                  <a:solidFill>
                    <a:srgbClr val="C11442"/>
                  </a:solidFill>
                  <a:latin typeface="Myriad Pro" panose="020B0503030403020204" pitchFamily="34" charset="0"/>
                </a:rPr>
                <a:t>3</a:t>
              </a:r>
              <a:endParaRPr lang="tr-TR" sz="2400" b="1" dirty="0">
                <a:solidFill>
                  <a:srgbClr val="C11442"/>
                </a:solidFill>
                <a:latin typeface="Myriad Pro" panose="020B0503030403020204" pitchFamily="34" charset="0"/>
              </a:endParaRPr>
            </a:p>
          </p:txBody>
        </p:sp>
        <p:sp>
          <p:nvSpPr>
            <p:cNvPr id="12" name="Metin kutusu 11"/>
            <p:cNvSpPr txBox="1"/>
            <p:nvPr/>
          </p:nvSpPr>
          <p:spPr>
            <a:xfrm>
              <a:off x="394656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4</a:t>
              </a:r>
              <a:endParaRPr lang="tr-TR" b="1" dirty="0">
                <a:solidFill>
                  <a:schemeClr val="bg1">
                    <a:lumMod val="85000"/>
                  </a:schemeClr>
                </a:solidFill>
                <a:latin typeface="Myriad Pro" panose="020B0503030403020204" pitchFamily="34" charset="0"/>
              </a:endParaRPr>
            </a:p>
          </p:txBody>
        </p:sp>
        <p:sp>
          <p:nvSpPr>
            <p:cNvPr id="13" name="Metin kutusu 12"/>
            <p:cNvSpPr txBox="1"/>
            <p:nvPr/>
          </p:nvSpPr>
          <p:spPr>
            <a:xfrm>
              <a:off x="432921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5</a:t>
              </a:r>
              <a:endParaRPr lang="tr-TR" b="1" dirty="0">
                <a:solidFill>
                  <a:schemeClr val="bg1">
                    <a:lumMod val="85000"/>
                  </a:schemeClr>
                </a:solidFill>
                <a:latin typeface="Myriad Pro" panose="020B0503030403020204" pitchFamily="34" charset="0"/>
              </a:endParaRPr>
            </a:p>
          </p:txBody>
        </p:sp>
        <p:sp>
          <p:nvSpPr>
            <p:cNvPr id="14" name="Metin kutusu 13"/>
            <p:cNvSpPr txBox="1"/>
            <p:nvPr/>
          </p:nvSpPr>
          <p:spPr>
            <a:xfrm>
              <a:off x="471186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6</a:t>
              </a:r>
              <a:endParaRPr lang="tr-TR" b="1" dirty="0">
                <a:solidFill>
                  <a:schemeClr val="bg1">
                    <a:lumMod val="85000"/>
                  </a:schemeClr>
                </a:solidFill>
                <a:latin typeface="Myriad Pro" panose="020B0503030403020204" pitchFamily="34" charset="0"/>
              </a:endParaRPr>
            </a:p>
          </p:txBody>
        </p:sp>
        <p:sp>
          <p:nvSpPr>
            <p:cNvPr id="15" name="Metin kutusu 14"/>
            <p:cNvSpPr txBox="1"/>
            <p:nvPr/>
          </p:nvSpPr>
          <p:spPr>
            <a:xfrm>
              <a:off x="5094517"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7</a:t>
              </a:r>
              <a:endParaRPr lang="tr-TR" b="1" dirty="0">
                <a:solidFill>
                  <a:schemeClr val="bg1">
                    <a:lumMod val="85000"/>
                  </a:schemeClr>
                </a:solidFill>
                <a:latin typeface="Myriad Pro" panose="020B0503030403020204" pitchFamily="34" charset="0"/>
              </a:endParaRPr>
            </a:p>
          </p:txBody>
        </p:sp>
        <p:sp>
          <p:nvSpPr>
            <p:cNvPr id="16" name="Metin kutusu 15"/>
            <p:cNvSpPr txBox="1"/>
            <p:nvPr/>
          </p:nvSpPr>
          <p:spPr>
            <a:xfrm>
              <a:off x="5477164" y="1943619"/>
              <a:ext cx="591128" cy="369332"/>
            </a:xfrm>
            <a:prstGeom prst="rect">
              <a:avLst/>
            </a:prstGeom>
            <a:noFill/>
          </p:spPr>
          <p:txBody>
            <a:bodyPr wrap="square" rtlCol="0">
              <a:spAutoFit/>
            </a:bodyPr>
            <a:lstStyle/>
            <a:p>
              <a:pPr algn="ctr"/>
              <a:r>
                <a:rPr lang="tr-TR" b="1" dirty="0" smtClean="0">
                  <a:solidFill>
                    <a:schemeClr val="bg1">
                      <a:lumMod val="85000"/>
                    </a:schemeClr>
                  </a:solidFill>
                  <a:latin typeface="Myriad Pro" panose="020B0503030403020204" pitchFamily="34" charset="0"/>
                </a:rPr>
                <a:t>8</a:t>
              </a:r>
              <a:endParaRPr lang="tr-TR" b="1" dirty="0">
                <a:solidFill>
                  <a:schemeClr val="bg1">
                    <a:lumMod val="85000"/>
                  </a:schemeClr>
                </a:solidFill>
                <a:latin typeface="Myriad Pro" panose="020B0503030403020204" pitchFamily="34" charset="0"/>
              </a:endParaRPr>
            </a:p>
          </p:txBody>
        </p:sp>
        <p:cxnSp>
          <p:nvCxnSpPr>
            <p:cNvPr id="17" name="Düz Bağlayıcı 16"/>
            <p:cNvCxnSpPr/>
            <p:nvPr/>
          </p:nvCxnSpPr>
          <p:spPr>
            <a:xfrm>
              <a:off x="3245920" y="2418409"/>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3245920" y="1826681"/>
              <a:ext cx="223124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19" name="Resim 18"/>
          <p:cNvPicPr>
            <a:picLocks noChangeAspect="1"/>
          </p:cNvPicPr>
          <p:nvPr/>
        </p:nvPicPr>
        <p:blipFill rotWithShape="1">
          <a:blip r:embed="rId3">
            <a:extLst>
              <a:ext uri="{28A0092B-C50C-407E-A947-70E740481C1C}">
                <a14:useLocalDpi xmlns:a14="http://schemas.microsoft.com/office/drawing/2010/main" val="0"/>
              </a:ext>
            </a:extLst>
          </a:blip>
          <a:srcRect t="2612"/>
          <a:stretch/>
        </p:blipFill>
        <p:spPr>
          <a:xfrm>
            <a:off x="647902" y="1900806"/>
            <a:ext cx="2885931" cy="2210679"/>
          </a:xfrm>
          <a:prstGeom prst="rect">
            <a:avLst/>
          </a:prstGeom>
        </p:spPr>
      </p:pic>
      <p:pic>
        <p:nvPicPr>
          <p:cNvPr id="20" name="Resim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0582" y="1931739"/>
            <a:ext cx="2739846" cy="1826084"/>
          </a:xfrm>
          <a:prstGeom prst="rect">
            <a:avLst/>
          </a:prstGeom>
        </p:spPr>
      </p:pic>
      <p:pic>
        <p:nvPicPr>
          <p:cNvPr id="21" name="Resim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1540" y="4221109"/>
            <a:ext cx="3348182" cy="1889507"/>
          </a:xfrm>
          <a:prstGeom prst="rect">
            <a:avLst/>
          </a:prstGeom>
        </p:spPr>
      </p:pic>
      <p:pic>
        <p:nvPicPr>
          <p:cNvPr id="22" name="Resim 21"/>
          <p:cNvPicPr>
            <a:picLocks noChangeAspect="1"/>
          </p:cNvPicPr>
          <p:nvPr/>
        </p:nvPicPr>
        <p:blipFill rotWithShape="1">
          <a:blip r:embed="rId6">
            <a:extLst>
              <a:ext uri="{28A0092B-C50C-407E-A947-70E740481C1C}">
                <a14:useLocalDpi xmlns:a14="http://schemas.microsoft.com/office/drawing/2010/main" val="0"/>
              </a:ext>
            </a:extLst>
          </a:blip>
          <a:srcRect l="30391" r="18902"/>
          <a:stretch/>
        </p:blipFill>
        <p:spPr>
          <a:xfrm>
            <a:off x="4046488" y="2060737"/>
            <a:ext cx="1542473" cy="1701205"/>
          </a:xfrm>
          <a:prstGeom prst="rect">
            <a:avLst/>
          </a:prstGeom>
        </p:spPr>
      </p:pic>
    </p:spTree>
    <p:extLst>
      <p:ext uri="{BB962C8B-B14F-4D97-AF65-F5344CB8AC3E}">
        <p14:creationId xmlns:p14="http://schemas.microsoft.com/office/powerpoint/2010/main" val="3696228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727</TotalTime>
  <Words>1366</Words>
  <Application>Microsoft Office PowerPoint</Application>
  <PresentationFormat>Ekran Gösterisi (4:3)</PresentationFormat>
  <Paragraphs>175</Paragraphs>
  <Slides>19</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19</vt:i4>
      </vt:variant>
    </vt:vector>
  </HeadingPairs>
  <TitlesOfParts>
    <vt:vector size="28" baseType="lpstr">
      <vt:lpstr>Arial</vt:lpstr>
      <vt:lpstr>Calibri</vt:lpstr>
      <vt:lpstr>Calibri Light</vt:lpstr>
      <vt:lpstr>Gill Sans MT</vt:lpstr>
      <vt:lpstr>Myriad Hebrew</vt:lpstr>
      <vt:lpstr>Myriad Pro</vt:lpstr>
      <vt:lpstr>Times New Roman</vt:lpstr>
      <vt:lpstr>Wingdings 3</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CeyCey</dc:creator>
  <cp:lastModifiedBy>CeyCey</cp:lastModifiedBy>
  <cp:revision>114</cp:revision>
  <dcterms:created xsi:type="dcterms:W3CDTF">2019-11-22T07:45:26Z</dcterms:created>
  <dcterms:modified xsi:type="dcterms:W3CDTF">2020-02-11T13:24:19Z</dcterms:modified>
</cp:coreProperties>
</file>